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bold.fntdata"/><Relationship Id="rId23" Type="http://schemas.openxmlformats.org/officeDocument/2006/relationships/slide" Target="slides/slide18.xml"/><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boldItalic.fntdata"/><Relationship Id="rId25" Type="http://schemas.openxmlformats.org/officeDocument/2006/relationships/slide" Target="slides/slide20.xml"/><Relationship Id="rId47"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Calibri"/>
                <a:ea typeface="Calibri"/>
                <a:cs typeface="Calibri"/>
                <a:sym typeface="Calibri"/>
              </a:rPr>
              <a:t>In the first session, you will: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pt-BR" sz="1200">
                <a:solidFill>
                  <a:schemeClr val="dk1"/>
                </a:solidFill>
                <a:latin typeface="Calibri"/>
                <a:ea typeface="Calibri"/>
                <a:cs typeface="Calibri"/>
                <a:sym typeface="Calibri"/>
              </a:rPr>
              <a:t>- meet your peers and  teacher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pt-BR" sz="1200">
                <a:solidFill>
                  <a:schemeClr val="dk1"/>
                </a:solidFill>
                <a:latin typeface="Calibri"/>
                <a:ea typeface="Calibri"/>
                <a:cs typeface="Calibri"/>
                <a:sym typeface="Calibri"/>
              </a:rPr>
              <a:t>- understand what deep learning is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pt-BR" sz="1200">
                <a:solidFill>
                  <a:schemeClr val="dk1"/>
                </a:solidFill>
                <a:latin typeface="Calibri"/>
                <a:ea typeface="Calibri"/>
                <a:cs typeface="Calibri"/>
                <a:sym typeface="Calibri"/>
              </a:rPr>
              <a:t>- the history of deep learning and how it is changing the world</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1200">
                <a:solidFill>
                  <a:schemeClr val="dk1"/>
                </a:solidFill>
                <a:latin typeface="Calibri"/>
                <a:ea typeface="Calibri"/>
                <a:cs typeface="Calibri"/>
                <a:sym typeface="Calibri"/>
              </a:rPr>
              <a:t>- be introduced to perceptrons, forward and back propagation,  multi-layer perceptrons.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deb8ef0df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deb8ef0df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**Regression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Regression Algorithms Regression is concerned with modeling the relationship between variables that is iteratively refined using a measure of error in the predictions made by the model. Regression methods are a workhorse of statistics and have been co-opted into statistical machine learning. This may be confusing because we can use regression to refer to the class of problem and the class of algorithm. Really, regression is a process.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regression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Ordinary Least Squares Regression (OLSR)</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Linear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Logistic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Stepwise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Multivariate Adaptive Regression Splines (MARS)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Locally Estimated Scatterplot Smoothing (LOESS)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**Instance-based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Instance-based AlgorithmsInstance-based learning model is a decision problem with instances or examples of training data that are deemed important or required to the model. Such methods typically build up a database of example data and compare new data to the database using a similarity measure in order to find the best match and make a prediction. For this reason, instance-based methods are also called winner-take-all methods and memory-based learning. Focus is put on the representation of the stored instances and similarity measures used between instances.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instance-based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k-Nearest Neighbor (kNN)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Learning Vector Quantization (LVQ)</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Self-Organizing Map (SOM)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Locally Weighted Learning (LWL)</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Support Vector Machines (SVM)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**Regularization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Regularization AlgorithmsAn extension made to another method (typically regression methods) that penalizes models based on their complexity, favoring simpler models that are also better at generalizing. I have listed regularization algorithms separately here because they are popular, powerful and generally simple modifications made to other methods.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regularization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Ridge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Least Absolute Shrinkage and Selection Operator (LASSO)</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Elastic Net</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Least-Angle Regression (LARS)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 Tree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 Tree AlgorithmsDecision tree methods construct a model of decisions made based on actual values of attributes in the data.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Decisions fork in tree structures until a prediction decision is made for a given record. Decision trees are trained on data for classification and regression problems. Decision trees are often fast and accurate and a big favorite in machine learning.</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decision tree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Classification and Regression Tree (CART)</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Iterative Dichotomiser 3 (ID3)</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C4.5 and C5.0 (different versions of a powerful approach)</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Chi-squared Automatic Interaction Detection (CHAID)</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 Stump</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M5</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Conditional Decision Trees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AlgorithmsBayesian methods are those that explicitly apply Bayes’ Theorem for problems such as classification and regression. (Probabilistic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Bayesian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Naive Bayes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Gaussian Naive Bayes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Multinomial Naive Bayes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Averaged One-Dependence Estimators (AODE)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Belief Network (BBN)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Network (BN)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**Clustering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Clustering AlgorithmsClustering, like regression, describes the class of problem and the class of methods.Clustering methods are typically organized by the modeling approaches such as centroid-based and hierarchal. All methods are concerned with using the inherent structures in the data to best organize the data into groups of maximum commonality.</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clustering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k-Means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k-Medians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Expectation Maximisation (EM)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Hierarchical Clustering</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**Association Rule Learning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Assoication Rule Learning AlgorithmsAssociation rule learning methods extract rules that best explain observed relationships between variables in data. These rules can discover important and commercially useful associations in large multidimensional datasets that can be exploited by an organization.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association rule learning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Apriori algorithm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Eclat algorithm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**Artificial Neural Network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Artificial Neural Network AlgorithmsArtificial Neural Networks are models that are inspired by the structure and/or function of biological neural networks. They are a class of pattern matching that are commonly used for regression and classification problems but are really an enormous subfield comprised of hundreds of algorithms and variations for all manner of problem types. Note that I have separated out Deep Learning from neural networks because of the massive growth and popularity in the field. Here we are concerned with the more classical methods.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artificial neural network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Perceptron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Multilayer Perceptrons (MLP)</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Back-Propagation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Stochastic Gradient Descent</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Hopfield Network</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Radial Basis Function Network (RBFN)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Learning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Learning AlgorithmsDeep Learning methods are a modern update to Artificial Neural Networks that exploit abundant cheap computation. They are concerned with building much larger and more complex neural networks and, as commented on above, many methods are concerned with very large datasets of labelled analog data, such as image, text. audio, and video.</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deep learning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Convolutional Neural Network (CNN)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Recurrent Neural Networks (RNNs)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Long Short-Term Memory Networks (LSTMs)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Stacked Auto-Encoders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Boltzmann Machine (DBM)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Belief Networks (DBN)</a:t>
            </a:r>
            <a:endParaRPr sz="1150">
              <a:solidFill>
                <a:srgbClr val="555555"/>
              </a:solidFill>
              <a:highlight>
                <a:srgbClr val="FFFFFF"/>
              </a:highlight>
            </a:endParaRPr>
          </a:p>
          <a:p>
            <a:pPr indent="0" lvl="0" marL="0" rtl="0" algn="l">
              <a:spcBef>
                <a:spcPts val="0"/>
              </a:spcBef>
              <a:spcAft>
                <a:spcPts val="0"/>
              </a:spcAft>
              <a:buNone/>
            </a:pPr>
            <a:r>
              <a:t/>
            </a:r>
            <a:endParaRPr sz="1150">
              <a:solidFill>
                <a:srgbClr val="555555"/>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deb8ef0d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deb8ef0d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deb8ef0d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deb8ef0d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Dendrite - Tips for input connections. Receives </a:t>
            </a:r>
            <a:r>
              <a:rPr lang="pt-BR"/>
              <a:t>synapses</a:t>
            </a:r>
            <a:r>
              <a:rPr lang="pt-BR"/>
              <a:t> from other neurons.</a:t>
            </a:r>
            <a:endParaRPr/>
          </a:p>
          <a:p>
            <a:pPr indent="0" lvl="0" marL="0" rtl="0" algn="l">
              <a:spcBef>
                <a:spcPts val="0"/>
              </a:spcBef>
              <a:spcAft>
                <a:spcPts val="0"/>
              </a:spcAft>
              <a:buNone/>
            </a:pPr>
            <a:r>
              <a:rPr lang="pt-BR"/>
              <a:t>Cell Body - Where the received signals converge.</a:t>
            </a:r>
            <a:endParaRPr/>
          </a:p>
          <a:p>
            <a:pPr indent="0" lvl="0" marL="0" rtl="0" algn="l">
              <a:spcBef>
                <a:spcPts val="0"/>
              </a:spcBef>
              <a:spcAft>
                <a:spcPts val="0"/>
              </a:spcAft>
              <a:buNone/>
            </a:pPr>
            <a:r>
              <a:rPr lang="pt-BR"/>
              <a:t>Axon - The converged signal passes through here and generates a new </a:t>
            </a:r>
            <a:r>
              <a:rPr lang="pt-BR"/>
              <a:t>synapse</a:t>
            </a:r>
            <a:r>
              <a:rPr lang="pt-BR"/>
              <a:t>. This part of the cell </a:t>
            </a:r>
            <a:r>
              <a:rPr lang="pt-BR"/>
              <a:t>offers</a:t>
            </a:r>
            <a:r>
              <a:rPr lang="pt-BR"/>
              <a:t> some resistance. So the neuron might or might not generate the </a:t>
            </a:r>
            <a:r>
              <a:rPr lang="pt-BR">
                <a:solidFill>
                  <a:schemeClr val="dk1"/>
                </a:solidFill>
              </a:rPr>
              <a:t>synapse</a:t>
            </a:r>
            <a:r>
              <a:rPr lang="pt-BR"/>
              <a:t>. It depends on how strong the input signals are. </a:t>
            </a:r>
            <a:r>
              <a:rPr lang="pt-BR">
                <a:solidFill>
                  <a:schemeClr val="dk1"/>
                </a:solidFill>
              </a:rPr>
              <a:t>Exemplify with step function.</a:t>
            </a:r>
            <a:endParaRPr/>
          </a:p>
          <a:p>
            <a:pPr indent="0" lvl="0" marL="0" rtl="0" algn="l">
              <a:spcBef>
                <a:spcPts val="0"/>
              </a:spcBef>
              <a:spcAft>
                <a:spcPts val="0"/>
              </a:spcAft>
              <a:buNone/>
            </a:pPr>
            <a:r>
              <a:rPr lang="pt-BR"/>
              <a:t>Axon Terminals - Connects to other neurons. Sending its synapse to them. Which will go through the same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x are inputs. Exemplify with finger touch or other neurons.</a:t>
            </a:r>
            <a:endParaRPr/>
          </a:p>
          <a:p>
            <a:pPr indent="0" lvl="0" marL="0" rtl="0" algn="l">
              <a:spcBef>
                <a:spcPts val="0"/>
              </a:spcBef>
              <a:spcAft>
                <a:spcPts val="0"/>
              </a:spcAft>
              <a:buNone/>
            </a:pPr>
            <a:r>
              <a:rPr lang="pt-BR"/>
              <a:t>w are weights. They dictate the importance of that input.</a:t>
            </a:r>
            <a:endParaRPr/>
          </a:p>
          <a:p>
            <a:pPr indent="0" lvl="0" marL="0" rtl="0" algn="l">
              <a:spcBef>
                <a:spcPts val="0"/>
              </a:spcBef>
              <a:spcAft>
                <a:spcPts val="0"/>
              </a:spcAft>
              <a:buNone/>
            </a:pPr>
            <a:r>
              <a:rPr lang="pt-BR"/>
              <a:t>b is the bias. A constant stimuli on that neuron. </a:t>
            </a:r>
            <a:endParaRPr/>
          </a:p>
          <a:p>
            <a:pPr indent="0" lvl="0" marL="0" rtl="0" algn="l">
              <a:spcBef>
                <a:spcPts val="0"/>
              </a:spcBef>
              <a:spcAft>
                <a:spcPts val="0"/>
              </a:spcAft>
              <a:buNone/>
            </a:pPr>
            <a:r>
              <a:rPr lang="pt-BR"/>
              <a:t>f is the activation function. This dictates if the neuron is firing signals or not. Exemplify with step function.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deb8ef0d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deb8ef0d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Combining multiple neurons together into a layer.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e0dee2ec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e0dee2ec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Combining multiple layers into a neural network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e0dee2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e0dee2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ed6f6039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ed6f6039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Our rules are the weights. The Backpropagation is the way to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e0dee2ec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e0dee2ec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Our rules are the weights. The Backpropagation is the way to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ed6f6039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ed6f6039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ed6f6039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ed6f6039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deb8ef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deb8ef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a:solidFill>
                  <a:schemeClr val="dk1"/>
                </a:solidFill>
              </a:rPr>
              <a:t>To explain deep learning, we first need to understand what is artificial intelligence and what is machine learning.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ed6f6039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ed6f6039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deb8ef0d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deb8ef0d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ed6f6039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ed6f6039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ed6f6039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ed6f6039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7ed6f6039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ed6f6039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7ed6f6039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ed6f6039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7ed6f60395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ed6f60395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7ed6f6039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7ed6f6039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7deb8ef0d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7deb8ef0d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150">
                <a:solidFill>
                  <a:srgbClr val="333333"/>
                </a:solidFill>
                <a:latin typeface="Roboto"/>
                <a:ea typeface="Roboto"/>
                <a:cs typeface="Roboto"/>
                <a:sym typeface="Roboto"/>
              </a:rPr>
              <a:t> Top-5 error is the percentage of the time that the classifier did not include the correct class among its top 5 guesses.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e0dee2ec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e0dee2ec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150">
                <a:solidFill>
                  <a:srgbClr val="333333"/>
                </a:solidFill>
                <a:latin typeface="Roboto"/>
                <a:ea typeface="Roboto"/>
                <a:cs typeface="Roboto"/>
                <a:sym typeface="Roboto"/>
              </a:rPr>
              <a:t> Top-5 error is the percentage of the time that the classifier did not include the correct class among its top 5 guesses.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deb8ef0d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deb8ef0df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 was born in the 1950s, when a handful of pioneers from the nascent field of computer science started asking whether computers could be made to “think”—a question whose ramifications we’re still exploring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problems that can be described by a list of formal, mathematical rules. The true challenge to artiﬁcial intelligence proved to be solving the tasks that are easy for people to perform but hard for people to describe formally—problems that we solve intuitively, that feel automatic, like recognizing spoken words or faces in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e0dee2ec2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e0dee2ec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e0dee2ec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e0dee2ec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150">
                <a:solidFill>
                  <a:srgbClr val="333333"/>
                </a:solidFill>
                <a:latin typeface="Roboto"/>
                <a:ea typeface="Roboto"/>
                <a:cs typeface="Roboto"/>
                <a:sym typeface="Roboto"/>
              </a:rPr>
              <a:t> Top-5 error is the percentage of the time that the classifier did not include the correct class among its top 5 guesses.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7e0dee2ec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7e0dee2ec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7e0dee2ec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7e0dee2ec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7e0dee2ec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7e0dee2ec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7e0dee2ec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7e0dee2ec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7e0dee2ec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7e0dee2ec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7e0dee2ec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e0dee2ec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7e0dee2ec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e0dee2ec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7e0dee2ec2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7e0dee2ec2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deb8ef0d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deb8ef0d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deb8ef0d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deb8ef0d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IBM’s Deep Blue chess-playing system defeated world champion Garry Kasparov in 1997 (Hsu, 2002). Chess is of course a very simple world, containing only sixty-four locations and thirty-two pieces that can move in only rigidly circumscribed ways. Devising a successful chess strategy is a tremendous accomplishment, but the challenge is not due to the diﬃculty of describing the set of chess pieces and allowable moves to the computer. Chess can be completely described by a very brief list of completely formal rules, easily provided ahead of time by the programmer.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Cyc is an inference engine and a database of statements in a language called CycL. These statements are entered by a staﬀ of human supervisors. It is an unwieldy process. People struggle to devise formal rules with enough complexity to accurately describe the world. For example, Cyc failed to understand a story about a person named Fred shaving in the morning (Linde, 1992). Its inference engine detected an inconsistency in the story: it knew that people do not have electrical parts, but because Fred was holding an electric razor, it believed the entity “FredWhileShaving” contained electrical parts. It therefore asked whether Fred was still a person while he was shaving.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deb8ef0df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deb8ef0df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machine-learning model transforms its input data into meaningful outputs, a process that is “learned” from exposure to known examples of inputs and outputs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deb8ef0df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deb8ef0df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Input data points—For instance, if the task is speech recognition, these data points could be sound files of people speaking. If the task is image tagging, they could be pictures.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Examples of the expected output—In a speech-recognition task, these could be human-generated transcripts of sound files. In an image task, expected outputs could be tags such as “dog,” “cat,” and so on.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 way to measure whether the algorithm is doing a good job—This is necessary in order to determine the distance between the algorithm’s current output and its expected output. The measurement is used as a feedback signal to adjust the way the algorithm works. This adjustment step is what we call 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deb8ef0d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deb8ef0d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After we have the generated rules, we can use it for inference.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deb8ef0df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deb8ef0df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0B5394"/>
        </a:solidFill>
      </p:bgPr>
    </p:bg>
    <p:spTree>
      <p:nvGrpSpPr>
        <p:cNvPr id="9" name="Shape 9"/>
        <p:cNvGrpSpPr/>
        <p:nvPr/>
      </p:nvGrpSpPr>
      <p:grpSpPr>
        <a:xfrm>
          <a:off x="0" y="0"/>
          <a:ext cx="0" cy="0"/>
          <a:chOff x="0" y="0"/>
          <a:chExt cx="0" cy="0"/>
        </a:xfrm>
      </p:grpSpPr>
      <p:sp>
        <p:nvSpPr>
          <p:cNvPr id="10" name="Google Shape;10;p2"/>
          <p:cNvSpPr/>
          <p:nvPr/>
        </p:nvSpPr>
        <p:spPr>
          <a:xfrm>
            <a:off x="8128803" y="16"/>
            <a:ext cx="1015200" cy="1015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7113463" y="5"/>
            <a:ext cx="1015200" cy="10152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10800000">
            <a:off x="7113588" y="107"/>
            <a:ext cx="1015200" cy="10152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0800000">
            <a:off x="6098378" y="97"/>
            <a:ext cx="1015200" cy="10152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8128789" y="1015375"/>
            <a:ext cx="1015200" cy="1015200"/>
          </a:xfrm>
          <a:prstGeom prst="rtTriangle">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6" name="Google Shape;16;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7" name="Google Shape;17;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18" name="Google Shape;18;p2"/>
          <p:cNvPicPr preferRelativeResize="0"/>
          <p:nvPr/>
        </p:nvPicPr>
        <p:blipFill>
          <a:blip r:embed="rId2">
            <a:alphaModFix/>
          </a:blip>
          <a:stretch>
            <a:fillRect/>
          </a:stretch>
        </p:blipFill>
        <p:spPr>
          <a:xfrm>
            <a:off x="7113475" y="3834175"/>
            <a:ext cx="1872675" cy="9230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0B5394"/>
        </a:solidFill>
      </p:bgPr>
    </p:bg>
    <p:spTree>
      <p:nvGrpSpPr>
        <p:cNvPr id="80" name="Shape 80"/>
        <p:cNvGrpSpPr/>
        <p:nvPr/>
      </p:nvGrpSpPr>
      <p:grpSpPr>
        <a:xfrm>
          <a:off x="0" y="0"/>
          <a:ext cx="0" cy="0"/>
          <a:chOff x="0" y="0"/>
          <a:chExt cx="0" cy="0"/>
        </a:xfrm>
      </p:grpSpPr>
      <p:sp>
        <p:nvSpPr>
          <p:cNvPr id="81" name="Google Shape;81;p11"/>
          <p:cNvSpPr/>
          <p:nvPr/>
        </p:nvSpPr>
        <p:spPr>
          <a:xfrm>
            <a:off x="8128803" y="16"/>
            <a:ext cx="1015200" cy="10152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flipH="1">
            <a:off x="7113463" y="5"/>
            <a:ext cx="1015200" cy="10152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flipH="1" rot="10800000">
            <a:off x="7113588" y="107"/>
            <a:ext cx="1015200" cy="10152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rot="10800000">
            <a:off x="6098378" y="97"/>
            <a:ext cx="1015200" cy="10152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rot="10800000">
            <a:off x="8128789" y="1015375"/>
            <a:ext cx="1015200" cy="10152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7" name="Google Shape;8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88" name="Google Shape;8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89" name="Google Shape;89;p11"/>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0" name="Shape 90"/>
        <p:cNvGrpSpPr/>
        <p:nvPr/>
      </p:nvGrpSpPr>
      <p:grpSpPr>
        <a:xfrm>
          <a:off x="0" y="0"/>
          <a:ext cx="0" cy="0"/>
          <a:chOff x="0" y="0"/>
          <a:chExt cx="0" cy="0"/>
        </a:xfrm>
      </p:grpSpPr>
      <p:sp>
        <p:nvSpPr>
          <p:cNvPr id="91" name="Google Shape;91;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92" name="Google Shape;92;p12"/>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B5394"/>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1" name="Google Shape;21;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22" name="Google Shape;22;p3"/>
          <p:cNvSpPr/>
          <p:nvPr/>
        </p:nvSpPr>
        <p:spPr>
          <a:xfrm>
            <a:off x="8128803" y="16"/>
            <a:ext cx="1015200" cy="1015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7113463" y="5"/>
            <a:ext cx="1015200" cy="10152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rot="10800000">
            <a:off x="7113588" y="107"/>
            <a:ext cx="1015200" cy="10152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6098378" y="97"/>
            <a:ext cx="1015200" cy="10152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10800000">
            <a:off x="8128789" y="1015375"/>
            <a:ext cx="1015200" cy="1015200"/>
          </a:xfrm>
          <a:prstGeom prst="rtTriangle">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3"/>
          <p:cNvPicPr preferRelativeResize="0"/>
          <p:nvPr/>
        </p:nvPicPr>
        <p:blipFill>
          <a:blip r:embed="rId2">
            <a:alphaModFix/>
          </a:blip>
          <a:stretch>
            <a:fillRect/>
          </a:stretch>
        </p:blipFill>
        <p:spPr>
          <a:xfrm>
            <a:off x="7113475" y="3834175"/>
            <a:ext cx="1872675" cy="923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sp>
        <p:nvSpPr>
          <p:cNvPr id="29" name="Google Shape;29;p4"/>
          <p:cNvSpPr/>
          <p:nvPr/>
        </p:nvSpPr>
        <p:spPr>
          <a:xfrm>
            <a:off x="-75" y="156800"/>
            <a:ext cx="9144000" cy="100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154895" y="3903669"/>
            <a:ext cx="989100" cy="9879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38" name="Google Shape;38;p4"/>
          <p:cNvPicPr preferRelativeResize="0"/>
          <p:nvPr/>
        </p:nvPicPr>
        <p:blipFill>
          <a:blip r:embed="rId2">
            <a:alphaModFix/>
          </a:blip>
          <a:stretch>
            <a:fillRect/>
          </a:stretch>
        </p:blipFill>
        <p:spPr>
          <a:xfrm>
            <a:off x="41350" y="4891600"/>
            <a:ext cx="511275" cy="252000"/>
          </a:xfrm>
          <a:prstGeom prst="rect">
            <a:avLst/>
          </a:prstGeom>
          <a:noFill/>
          <a:ln>
            <a:noFill/>
          </a:ln>
        </p:spPr>
      </p:pic>
      <p:sp>
        <p:nvSpPr>
          <p:cNvPr id="39" name="Google Shape;39;p4"/>
          <p:cNvSpPr/>
          <p:nvPr/>
        </p:nvSpPr>
        <p:spPr>
          <a:xfrm>
            <a:off x="-75" y="-33321"/>
            <a:ext cx="9144000" cy="1008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033750" y="67475"/>
            <a:ext cx="7110300" cy="543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6002225" y="121775"/>
            <a:ext cx="3141600" cy="54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75" y="67475"/>
            <a:ext cx="2033700" cy="54300"/>
          </a:xfrm>
          <a:prstGeom prst="rect">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75" y="121775"/>
            <a:ext cx="6002400" cy="543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4" name="Shape 44"/>
        <p:cNvGrpSpPr/>
        <p:nvPr/>
      </p:nvGrpSpPr>
      <p:grpSpPr>
        <a:xfrm>
          <a:off x="0" y="0"/>
          <a:ext cx="0" cy="0"/>
          <a:chOff x="0" y="0"/>
          <a:chExt cx="0" cy="0"/>
        </a:xfrm>
      </p:grpSpPr>
      <p:sp>
        <p:nvSpPr>
          <p:cNvPr id="45" name="Google Shape;45;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 name="Google Shape;46;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7" name="Google Shape;47;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8" name="Google Shape;48;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49" name="Google Shape;49;p5"/>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 name="Google Shape;52;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53" name="Google Shape;53;p6"/>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4" name="Shape 54"/>
        <p:cNvGrpSpPr/>
        <p:nvPr/>
      </p:nvGrpSpPr>
      <p:grpSpPr>
        <a:xfrm>
          <a:off x="0" y="0"/>
          <a:ext cx="0" cy="0"/>
          <a:chOff x="0" y="0"/>
          <a:chExt cx="0" cy="0"/>
        </a:xfrm>
      </p:grpSpPr>
      <p:sp>
        <p:nvSpPr>
          <p:cNvPr id="55" name="Google Shape;55;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 name="Google Shape;56;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7" name="Google Shape;57;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58" name="Google Shape;58;p7"/>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CC4125"/>
        </a:solidFill>
      </p:bgPr>
    </p:bg>
    <p:spTree>
      <p:nvGrpSpPr>
        <p:cNvPr id="59" name="Shape 59"/>
        <p:cNvGrpSpPr/>
        <p:nvPr/>
      </p:nvGrpSpPr>
      <p:grpSpPr>
        <a:xfrm>
          <a:off x="0" y="0"/>
          <a:ext cx="0" cy="0"/>
          <a:chOff x="0" y="0"/>
          <a:chExt cx="0" cy="0"/>
        </a:xfrm>
      </p:grpSpPr>
      <p:sp>
        <p:nvSpPr>
          <p:cNvPr id="60" name="Google Shape;60;p8"/>
          <p:cNvSpPr/>
          <p:nvPr/>
        </p:nvSpPr>
        <p:spPr>
          <a:xfrm>
            <a:off x="8128803" y="16"/>
            <a:ext cx="1015200" cy="10152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flipH="1">
            <a:off x="7113463" y="5"/>
            <a:ext cx="1015200" cy="1015200"/>
          </a:xfrm>
          <a:prstGeom prst="rtTriangl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flipH="1" rot="10800000">
            <a:off x="7113588" y="107"/>
            <a:ext cx="1015200" cy="10152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10800000">
            <a:off x="6098378" y="97"/>
            <a:ext cx="1015200" cy="10152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rot="10800000">
            <a:off x="8128789" y="1015375"/>
            <a:ext cx="1015200" cy="1015200"/>
          </a:xfrm>
          <a:prstGeom prst="rtTriangl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6" name="Google Shape;66;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67" name="Google Shape;67;p8"/>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p:nvPr/>
        </p:nvSpPr>
        <p:spPr>
          <a:xfrm>
            <a:off x="4572000" y="-17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71" name="Google Shape;71;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2" name="Google Shape;72;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3" name="Google Shape;7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74" name="Google Shape;74;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75" name="Google Shape;75;p9"/>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6" name="Shape 76"/>
        <p:cNvGrpSpPr/>
        <p:nvPr/>
      </p:nvGrpSpPr>
      <p:grpSpPr>
        <a:xfrm>
          <a:off x="0" y="0"/>
          <a:ext cx="0" cy="0"/>
          <a:chOff x="0" y="0"/>
          <a:chExt cx="0" cy="0"/>
        </a:xfrm>
      </p:grpSpPr>
      <p:sp>
        <p:nvSpPr>
          <p:cNvPr id="77" name="Google Shape;7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78" name="Google Shape;7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79" name="Google Shape;79;p10"/>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2.png"/><Relationship Id="rId7"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tlThdr3O5Qo" TargetMode="External"/><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C8xELZDTGxM" TargetMode="External"/><Relationship Id="rId4"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_sBBaNYex3E" TargetMode="External"/><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tvDjt5quW_o" TargetMode="External"/><Relationship Id="rId4"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4800"/>
              <a:t>Deep Learning Course</a:t>
            </a:r>
            <a:endParaRPr sz="4800"/>
          </a:p>
          <a:p>
            <a:pPr indent="0" lvl="0" marL="0" rtl="0" algn="l">
              <a:spcBef>
                <a:spcPts val="0"/>
              </a:spcBef>
              <a:spcAft>
                <a:spcPts val="0"/>
              </a:spcAft>
              <a:buNone/>
            </a:pPr>
            <a:r>
              <a:rPr lang="pt-BR" sz="3000"/>
              <a:t>Foundation</a:t>
            </a:r>
            <a:endParaRPr sz="3000"/>
          </a:p>
        </p:txBody>
      </p:sp>
      <p:sp>
        <p:nvSpPr>
          <p:cNvPr id="98" name="Google Shape;98;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Introduction to 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205" name="Google Shape;205;p22"/>
          <p:cNvSpPr txBox="1"/>
          <p:nvPr>
            <p:ph idx="1" type="body"/>
          </p:nvPr>
        </p:nvSpPr>
        <p:spPr>
          <a:xfrm>
            <a:off x="311700" y="1152350"/>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Branches/Branches of Machine Learning:</a:t>
            </a:r>
            <a:endParaRPr/>
          </a:p>
          <a:p>
            <a:pPr indent="-317500" lvl="1" marL="914400" rtl="0" algn="l">
              <a:spcBef>
                <a:spcPts val="0"/>
              </a:spcBef>
              <a:spcAft>
                <a:spcPts val="0"/>
              </a:spcAft>
              <a:buSzPts val="1400"/>
              <a:buChar char="○"/>
            </a:pPr>
            <a:r>
              <a:rPr lang="pt-BR"/>
              <a:t>Regression Algorithms</a:t>
            </a:r>
            <a:endParaRPr/>
          </a:p>
          <a:p>
            <a:pPr indent="-317500" lvl="1" marL="914400" rtl="0" algn="l">
              <a:spcBef>
                <a:spcPts val="0"/>
              </a:spcBef>
              <a:spcAft>
                <a:spcPts val="0"/>
              </a:spcAft>
              <a:buSzPts val="1400"/>
              <a:buChar char="○"/>
            </a:pPr>
            <a:r>
              <a:rPr lang="pt-BR"/>
              <a:t>Instance-based Algorithms</a:t>
            </a:r>
            <a:endParaRPr/>
          </a:p>
          <a:p>
            <a:pPr indent="-317500" lvl="1" marL="914400" rtl="0" algn="l">
              <a:spcBef>
                <a:spcPts val="0"/>
              </a:spcBef>
              <a:spcAft>
                <a:spcPts val="0"/>
              </a:spcAft>
              <a:buSzPts val="1400"/>
              <a:buChar char="○"/>
            </a:pPr>
            <a:r>
              <a:rPr lang="pt-BR"/>
              <a:t>Regularization Algorithms</a:t>
            </a:r>
            <a:endParaRPr/>
          </a:p>
          <a:p>
            <a:pPr indent="-317500" lvl="1" marL="914400" rtl="0" algn="l">
              <a:spcBef>
                <a:spcPts val="0"/>
              </a:spcBef>
              <a:spcAft>
                <a:spcPts val="0"/>
              </a:spcAft>
              <a:buSzPts val="1400"/>
              <a:buChar char="○"/>
            </a:pPr>
            <a:r>
              <a:rPr lang="pt-BR"/>
              <a:t>Decision Tree Algorithms</a:t>
            </a:r>
            <a:endParaRPr/>
          </a:p>
          <a:p>
            <a:pPr indent="-317500" lvl="1" marL="914400" rtl="0" algn="l">
              <a:spcBef>
                <a:spcPts val="0"/>
              </a:spcBef>
              <a:spcAft>
                <a:spcPts val="0"/>
              </a:spcAft>
              <a:buSzPts val="1400"/>
              <a:buChar char="○"/>
            </a:pPr>
            <a:r>
              <a:rPr lang="pt-BR"/>
              <a:t>Bayesian Algorithms</a:t>
            </a:r>
            <a:endParaRPr/>
          </a:p>
          <a:p>
            <a:pPr indent="-317500" lvl="1" marL="914400" rtl="0" algn="l">
              <a:spcBef>
                <a:spcPts val="0"/>
              </a:spcBef>
              <a:spcAft>
                <a:spcPts val="0"/>
              </a:spcAft>
              <a:buSzPts val="1400"/>
              <a:buChar char="○"/>
            </a:pPr>
            <a:r>
              <a:rPr lang="pt-BR"/>
              <a:t>Association Rule Learning Algorithms</a:t>
            </a:r>
            <a:endParaRPr/>
          </a:p>
          <a:p>
            <a:pPr indent="-317500" lvl="1" marL="914400" rtl="0" algn="l">
              <a:spcBef>
                <a:spcPts val="0"/>
              </a:spcBef>
              <a:spcAft>
                <a:spcPts val="0"/>
              </a:spcAft>
              <a:buSzPts val="1400"/>
              <a:buChar char="○"/>
            </a:pPr>
            <a:r>
              <a:rPr lang="pt-BR"/>
              <a:t>Deep Learning Algorithms *</a:t>
            </a:r>
            <a:endParaRPr/>
          </a:p>
          <a:p>
            <a:pPr indent="0" lvl="0" marL="0" rtl="0" algn="l">
              <a:spcBef>
                <a:spcPts val="1600"/>
              </a:spcBef>
              <a:spcAft>
                <a:spcPts val="1600"/>
              </a:spcAft>
              <a:buNone/>
            </a:pPr>
            <a:r>
              <a:t/>
            </a:r>
            <a:endParaRPr/>
          </a:p>
        </p:txBody>
      </p:sp>
      <p:grpSp>
        <p:nvGrpSpPr>
          <p:cNvPr id="206" name="Google Shape;206;p22"/>
          <p:cNvGrpSpPr/>
          <p:nvPr/>
        </p:nvGrpSpPr>
        <p:grpSpPr>
          <a:xfrm>
            <a:off x="5445525" y="1250312"/>
            <a:ext cx="3221100" cy="3220500"/>
            <a:chOff x="2961500" y="961400"/>
            <a:chExt cx="3221100" cy="3220500"/>
          </a:xfrm>
        </p:grpSpPr>
        <p:sp>
          <p:nvSpPr>
            <p:cNvPr id="207" name="Google Shape;207;p22"/>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209" name="Google Shape;209;p22"/>
          <p:cNvGrpSpPr/>
          <p:nvPr/>
        </p:nvGrpSpPr>
        <p:grpSpPr>
          <a:xfrm>
            <a:off x="5885711" y="2130405"/>
            <a:ext cx="2340600" cy="2340600"/>
            <a:chOff x="3401686" y="1841492"/>
            <a:chExt cx="2340600" cy="2340600"/>
          </a:xfrm>
        </p:grpSpPr>
        <p:sp>
          <p:nvSpPr>
            <p:cNvPr id="210" name="Google Shape;210;p22"/>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a:t>
            </a:r>
            <a:endParaRPr/>
          </a:p>
          <a:p>
            <a:pPr indent="0" lvl="0" marL="0" rtl="0" algn="l">
              <a:spcBef>
                <a:spcPts val="0"/>
              </a:spcBef>
              <a:spcAft>
                <a:spcPts val="0"/>
              </a:spcAft>
              <a:buNone/>
            </a:pPr>
            <a:r>
              <a:t/>
            </a:r>
            <a:endParaRPr/>
          </a:p>
        </p:txBody>
      </p:sp>
      <p:sp>
        <p:nvSpPr>
          <p:cNvPr id="217" name="Google Shape;217;p23"/>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 branch of Machine Learning.</a:t>
            </a:r>
            <a:endParaRPr/>
          </a:p>
          <a:p>
            <a:pPr indent="-342900" lvl="0" marL="457200" rtl="0" algn="l">
              <a:spcBef>
                <a:spcPts val="0"/>
              </a:spcBef>
              <a:spcAft>
                <a:spcPts val="0"/>
              </a:spcAft>
              <a:buSzPts val="1800"/>
              <a:buChar char="●"/>
            </a:pPr>
            <a:r>
              <a:rPr lang="pt-BR"/>
              <a:t>Layered Artificial Neural Network trained to solve problems.</a:t>
            </a:r>
            <a:endParaRPr/>
          </a:p>
          <a:p>
            <a:pPr indent="-342900" lvl="0" marL="457200" rtl="0" algn="l">
              <a:spcBef>
                <a:spcPts val="0"/>
              </a:spcBef>
              <a:spcAft>
                <a:spcPts val="0"/>
              </a:spcAft>
              <a:buSzPts val="1800"/>
              <a:buChar char="●"/>
            </a:pPr>
            <a:r>
              <a:rPr lang="pt-BR"/>
              <a:t>Why is it so powerful?</a:t>
            </a:r>
            <a:endParaRPr/>
          </a:p>
          <a:p>
            <a:pPr indent="-317500" lvl="1" marL="914400" rtl="0" algn="l">
              <a:spcBef>
                <a:spcPts val="0"/>
              </a:spcBef>
              <a:spcAft>
                <a:spcPts val="0"/>
              </a:spcAft>
              <a:buSzPts val="1400"/>
              <a:buChar char="○"/>
            </a:pPr>
            <a:r>
              <a:rPr lang="pt-BR"/>
              <a:t>Capable to solve </a:t>
            </a:r>
            <a:r>
              <a:rPr lang="pt-BR"/>
              <a:t>nonlinear</a:t>
            </a:r>
            <a:r>
              <a:rPr lang="pt-BR"/>
              <a:t> problems.</a:t>
            </a:r>
            <a:endParaRPr/>
          </a:p>
          <a:p>
            <a:pPr indent="-317500" lvl="1" marL="914400" rtl="0" algn="l">
              <a:spcBef>
                <a:spcPts val="0"/>
              </a:spcBef>
              <a:spcAft>
                <a:spcPts val="0"/>
              </a:spcAft>
              <a:buSzPts val="1400"/>
              <a:buChar char="○"/>
            </a:pPr>
            <a:r>
              <a:rPr lang="pt-BR"/>
              <a:t>Simplicity in design (High level of abstraction).</a:t>
            </a:r>
            <a:endParaRPr/>
          </a:p>
          <a:p>
            <a:pPr indent="-317500" lvl="1" marL="914400" rtl="0" algn="l">
              <a:spcBef>
                <a:spcPts val="0"/>
              </a:spcBef>
              <a:spcAft>
                <a:spcPts val="0"/>
              </a:spcAft>
              <a:buSzPts val="1400"/>
              <a:buChar char="○"/>
            </a:pPr>
            <a:r>
              <a:rPr lang="pt-BR"/>
              <a:t>Always continuous. Making it more reliable to predict from unknown data in the data space.</a:t>
            </a:r>
            <a:endParaRPr/>
          </a:p>
          <a:p>
            <a:pPr indent="-317500" lvl="1" marL="914400" rtl="0" algn="l">
              <a:spcBef>
                <a:spcPts val="0"/>
              </a:spcBef>
              <a:spcAft>
                <a:spcPts val="0"/>
              </a:spcAft>
              <a:buSzPts val="1400"/>
              <a:buChar char="○"/>
            </a:pPr>
            <a:r>
              <a:rPr lang="pt-BR"/>
              <a:t>Highly scalable complexity.</a:t>
            </a:r>
            <a:endParaRPr/>
          </a:p>
        </p:txBody>
      </p:sp>
      <p:grpSp>
        <p:nvGrpSpPr>
          <p:cNvPr id="218" name="Google Shape;218;p23"/>
          <p:cNvGrpSpPr/>
          <p:nvPr/>
        </p:nvGrpSpPr>
        <p:grpSpPr>
          <a:xfrm>
            <a:off x="5445525" y="1250312"/>
            <a:ext cx="3221100" cy="3220500"/>
            <a:chOff x="2961500" y="961400"/>
            <a:chExt cx="3221100" cy="3220500"/>
          </a:xfrm>
        </p:grpSpPr>
        <p:sp>
          <p:nvSpPr>
            <p:cNvPr id="219" name="Google Shape;219;p23"/>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221" name="Google Shape;221;p23"/>
          <p:cNvGrpSpPr/>
          <p:nvPr/>
        </p:nvGrpSpPr>
        <p:grpSpPr>
          <a:xfrm>
            <a:off x="5885711" y="2130405"/>
            <a:ext cx="2340600" cy="2340600"/>
            <a:chOff x="3401686" y="1841492"/>
            <a:chExt cx="2340600" cy="2340600"/>
          </a:xfrm>
        </p:grpSpPr>
        <p:sp>
          <p:nvSpPr>
            <p:cNvPr id="222" name="Google Shape;222;p23"/>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grpSp>
        <p:nvGrpSpPr>
          <p:cNvPr id="224" name="Google Shape;224;p23"/>
          <p:cNvGrpSpPr/>
          <p:nvPr/>
        </p:nvGrpSpPr>
        <p:grpSpPr>
          <a:xfrm>
            <a:off x="6317645" y="2993827"/>
            <a:ext cx="1476900" cy="1477200"/>
            <a:chOff x="3833620" y="2704915"/>
            <a:chExt cx="1476900" cy="1477200"/>
          </a:xfrm>
        </p:grpSpPr>
        <p:sp>
          <p:nvSpPr>
            <p:cNvPr id="225" name="Google Shape;225;p23"/>
            <p:cNvSpPr/>
            <p:nvPr/>
          </p:nvSpPr>
          <p:spPr>
            <a:xfrm>
              <a:off x="3833620" y="2704915"/>
              <a:ext cx="1476900" cy="1477200"/>
            </a:xfrm>
            <a:prstGeom prst="ellips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txBox="1"/>
            <p:nvPr/>
          </p:nvSpPr>
          <p:spPr>
            <a:xfrm>
              <a:off x="3957047" y="3143188"/>
              <a:ext cx="1230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Deep Learning</a:t>
              </a:r>
              <a:endParaRPr sz="10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Neuron</a:t>
            </a:r>
            <a:endParaRPr/>
          </a:p>
          <a:p>
            <a:pPr indent="0" lvl="0" marL="0" rtl="0" algn="l">
              <a:spcBef>
                <a:spcPts val="0"/>
              </a:spcBef>
              <a:spcAft>
                <a:spcPts val="0"/>
              </a:spcAft>
              <a:buNone/>
            </a:pPr>
            <a:r>
              <a:t/>
            </a:r>
            <a:endParaRPr/>
          </a:p>
        </p:txBody>
      </p:sp>
      <p:sp>
        <p:nvSpPr>
          <p:cNvPr id="232" name="Google Shape;232;p2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Artificial Neural Networks were modeled after the biological brain and neurons.</a:t>
            </a:r>
            <a:endParaRPr/>
          </a:p>
          <a:p>
            <a:pPr indent="-342900" lvl="0" marL="457200" rtl="0" algn="l">
              <a:spcBef>
                <a:spcPts val="0"/>
              </a:spcBef>
              <a:spcAft>
                <a:spcPts val="0"/>
              </a:spcAft>
              <a:buSzPts val="1800"/>
              <a:buChar char="●"/>
            </a:pPr>
            <a:r>
              <a:rPr lang="pt-BR"/>
              <a:t>Walter Pitts and Warren McCulloch introduced the first mathematical model for the neuron in 1943.</a:t>
            </a:r>
            <a:endParaRPr/>
          </a:p>
          <a:p>
            <a:pPr indent="0" lvl="0" marL="0" rtl="0" algn="l">
              <a:spcBef>
                <a:spcPts val="1600"/>
              </a:spcBef>
              <a:spcAft>
                <a:spcPts val="1600"/>
              </a:spcAft>
              <a:buNone/>
            </a:pPr>
            <a:r>
              <a:t/>
            </a:r>
            <a:endParaRPr/>
          </a:p>
        </p:txBody>
      </p:sp>
      <p:pic>
        <p:nvPicPr>
          <p:cNvPr id="233" name="Google Shape;233;p24"/>
          <p:cNvPicPr preferRelativeResize="0"/>
          <p:nvPr/>
        </p:nvPicPr>
        <p:blipFill>
          <a:blip r:embed="rId3">
            <a:alphaModFix/>
          </a:blip>
          <a:stretch>
            <a:fillRect/>
          </a:stretch>
        </p:blipFill>
        <p:spPr>
          <a:xfrm>
            <a:off x="1239875" y="2571741"/>
            <a:ext cx="3680925" cy="1887544"/>
          </a:xfrm>
          <a:prstGeom prst="rect">
            <a:avLst/>
          </a:prstGeom>
          <a:noFill/>
          <a:ln>
            <a:noFill/>
          </a:ln>
        </p:spPr>
      </p:pic>
      <p:grpSp>
        <p:nvGrpSpPr>
          <p:cNvPr id="234" name="Google Shape;234;p24"/>
          <p:cNvGrpSpPr/>
          <p:nvPr/>
        </p:nvGrpSpPr>
        <p:grpSpPr>
          <a:xfrm>
            <a:off x="5445525" y="1250312"/>
            <a:ext cx="3221100" cy="3220500"/>
            <a:chOff x="2961500" y="961400"/>
            <a:chExt cx="3221100" cy="3220500"/>
          </a:xfrm>
        </p:grpSpPr>
        <p:sp>
          <p:nvSpPr>
            <p:cNvPr id="235" name="Google Shape;235;p24"/>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237" name="Google Shape;237;p24"/>
          <p:cNvGrpSpPr/>
          <p:nvPr/>
        </p:nvGrpSpPr>
        <p:grpSpPr>
          <a:xfrm>
            <a:off x="5885711" y="2130405"/>
            <a:ext cx="2340600" cy="2340600"/>
            <a:chOff x="3401686" y="1841492"/>
            <a:chExt cx="2340600" cy="2340600"/>
          </a:xfrm>
        </p:grpSpPr>
        <p:sp>
          <p:nvSpPr>
            <p:cNvPr id="238" name="Google Shape;238;p24"/>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grpSp>
        <p:nvGrpSpPr>
          <p:cNvPr id="240" name="Google Shape;240;p24"/>
          <p:cNvGrpSpPr/>
          <p:nvPr/>
        </p:nvGrpSpPr>
        <p:grpSpPr>
          <a:xfrm>
            <a:off x="6317645" y="2993827"/>
            <a:ext cx="1476900" cy="1477200"/>
            <a:chOff x="3833620" y="2704915"/>
            <a:chExt cx="1476900" cy="1477200"/>
          </a:xfrm>
        </p:grpSpPr>
        <p:sp>
          <p:nvSpPr>
            <p:cNvPr id="241" name="Google Shape;241;p24"/>
            <p:cNvSpPr/>
            <p:nvPr/>
          </p:nvSpPr>
          <p:spPr>
            <a:xfrm>
              <a:off x="3833620" y="2704915"/>
              <a:ext cx="1476900" cy="1477200"/>
            </a:xfrm>
            <a:prstGeom prst="ellips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txBox="1"/>
            <p:nvPr/>
          </p:nvSpPr>
          <p:spPr>
            <a:xfrm>
              <a:off x="3957047" y="3143188"/>
              <a:ext cx="1230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Deep Learning</a:t>
              </a:r>
              <a:endParaRPr sz="1000">
                <a:solidFill>
                  <a:srgbClr val="FFFFFF"/>
                </a:solidFill>
                <a:latin typeface="Roboto"/>
                <a:ea typeface="Roboto"/>
                <a:cs typeface="Roboto"/>
                <a:sym typeface="Roboto"/>
              </a:endParaRPr>
            </a:p>
          </p:txBody>
        </p:sp>
      </p:grpSp>
      <p:pic>
        <p:nvPicPr>
          <p:cNvPr id="243" name="Google Shape;243;p24"/>
          <p:cNvPicPr preferRelativeResize="0"/>
          <p:nvPr/>
        </p:nvPicPr>
        <p:blipFill>
          <a:blip r:embed="rId4">
            <a:alphaModFix/>
          </a:blip>
          <a:stretch>
            <a:fillRect/>
          </a:stretch>
        </p:blipFill>
        <p:spPr>
          <a:xfrm>
            <a:off x="1415600" y="2718425"/>
            <a:ext cx="3581400" cy="1676400"/>
          </a:xfrm>
          <a:prstGeom prst="rect">
            <a:avLst/>
          </a:prstGeom>
          <a:noFill/>
          <a:ln>
            <a:noFill/>
          </a:ln>
        </p:spPr>
      </p:pic>
      <p:sp>
        <p:nvSpPr>
          <p:cNvPr id="244" name="Google Shape;244;p24"/>
          <p:cNvSpPr txBox="1"/>
          <p:nvPr/>
        </p:nvSpPr>
        <p:spPr>
          <a:xfrm>
            <a:off x="1064975" y="25378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r>
              <a:rPr lang="pt-BR" sz="800"/>
              <a:t>1</a:t>
            </a:r>
            <a:endParaRPr sz="800"/>
          </a:p>
        </p:txBody>
      </p:sp>
      <p:sp>
        <p:nvSpPr>
          <p:cNvPr id="245" name="Google Shape;245;p24"/>
          <p:cNvSpPr txBox="1"/>
          <p:nvPr/>
        </p:nvSpPr>
        <p:spPr>
          <a:xfrm>
            <a:off x="1064975" y="32981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r>
              <a:rPr lang="pt-BR" sz="800"/>
              <a:t>2</a:t>
            </a:r>
            <a:endParaRPr sz="800"/>
          </a:p>
        </p:txBody>
      </p:sp>
      <p:sp>
        <p:nvSpPr>
          <p:cNvPr id="246" name="Google Shape;246;p24"/>
          <p:cNvSpPr txBox="1"/>
          <p:nvPr/>
        </p:nvSpPr>
        <p:spPr>
          <a:xfrm>
            <a:off x="1011800" y="40584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r>
              <a:rPr lang="pt-BR" sz="800"/>
              <a:t>n</a:t>
            </a:r>
            <a:endParaRPr sz="800"/>
          </a:p>
        </p:txBody>
      </p:sp>
      <p:sp>
        <p:nvSpPr>
          <p:cNvPr id="247" name="Google Shape;247;p24"/>
          <p:cNvSpPr txBox="1"/>
          <p:nvPr/>
        </p:nvSpPr>
        <p:spPr>
          <a:xfrm>
            <a:off x="2498850" y="424262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b</a:t>
            </a:r>
            <a:endParaRPr sz="800"/>
          </a:p>
        </p:txBody>
      </p:sp>
      <p:sp>
        <p:nvSpPr>
          <p:cNvPr id="248" name="Google Shape;248;p24"/>
          <p:cNvSpPr txBox="1"/>
          <p:nvPr/>
        </p:nvSpPr>
        <p:spPr>
          <a:xfrm>
            <a:off x="4593200" y="32183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y</a:t>
            </a:r>
            <a:endParaRPr sz="800"/>
          </a:p>
        </p:txBody>
      </p:sp>
      <p:pic>
        <p:nvPicPr>
          <p:cNvPr id="249" name="Google Shape;249;p24"/>
          <p:cNvPicPr preferRelativeResize="0"/>
          <p:nvPr/>
        </p:nvPicPr>
        <p:blipFill>
          <a:blip r:embed="rId5">
            <a:alphaModFix/>
          </a:blip>
          <a:stretch>
            <a:fillRect/>
          </a:stretch>
        </p:blipFill>
        <p:spPr>
          <a:xfrm>
            <a:off x="5269625" y="3395288"/>
            <a:ext cx="3490149" cy="989450"/>
          </a:xfrm>
          <a:prstGeom prst="rect">
            <a:avLst/>
          </a:prstGeom>
          <a:noFill/>
          <a:ln>
            <a:noFill/>
          </a:ln>
        </p:spPr>
      </p:pic>
      <p:sp>
        <p:nvSpPr>
          <p:cNvPr id="250" name="Google Shape;250;p24"/>
          <p:cNvSpPr txBox="1"/>
          <p:nvPr/>
        </p:nvSpPr>
        <p:spPr>
          <a:xfrm>
            <a:off x="2968350" y="3218375"/>
            <a:ext cx="2904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h</a:t>
            </a:r>
            <a:endParaRPr sz="800"/>
          </a:p>
        </p:txBody>
      </p:sp>
      <p:pic>
        <p:nvPicPr>
          <p:cNvPr id="251" name="Google Shape;251;p24"/>
          <p:cNvPicPr preferRelativeResize="0"/>
          <p:nvPr/>
        </p:nvPicPr>
        <p:blipFill>
          <a:blip r:embed="rId6">
            <a:alphaModFix/>
          </a:blip>
          <a:stretch>
            <a:fillRect/>
          </a:stretch>
        </p:blipFill>
        <p:spPr>
          <a:xfrm>
            <a:off x="6417835" y="2804987"/>
            <a:ext cx="1301481" cy="330674"/>
          </a:xfrm>
          <a:prstGeom prst="rect">
            <a:avLst/>
          </a:prstGeom>
          <a:noFill/>
          <a:ln>
            <a:noFill/>
          </a:ln>
        </p:spPr>
      </p:pic>
      <p:sp>
        <p:nvSpPr>
          <p:cNvPr id="252" name="Google Shape;252;p24"/>
          <p:cNvSpPr txBox="1"/>
          <p:nvPr/>
        </p:nvSpPr>
        <p:spPr>
          <a:xfrm>
            <a:off x="1826750" y="2711863"/>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800"/>
              <a:t>1</a:t>
            </a:r>
            <a:endParaRPr sz="800"/>
          </a:p>
        </p:txBody>
      </p:sp>
      <p:sp>
        <p:nvSpPr>
          <p:cNvPr id="253" name="Google Shape;253;p24"/>
          <p:cNvSpPr txBox="1"/>
          <p:nvPr/>
        </p:nvSpPr>
        <p:spPr>
          <a:xfrm>
            <a:off x="1773575" y="32183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800"/>
              <a:t>2</a:t>
            </a:r>
            <a:endParaRPr sz="800"/>
          </a:p>
        </p:txBody>
      </p:sp>
      <p:sp>
        <p:nvSpPr>
          <p:cNvPr id="254" name="Google Shape;254;p24"/>
          <p:cNvSpPr txBox="1"/>
          <p:nvPr/>
        </p:nvSpPr>
        <p:spPr>
          <a:xfrm>
            <a:off x="1773575" y="3735263"/>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800"/>
              <a:t>n</a:t>
            </a:r>
            <a:endParaRPr sz="800"/>
          </a:p>
        </p:txBody>
      </p:sp>
      <p:pic>
        <p:nvPicPr>
          <p:cNvPr id="255" name="Google Shape;255;p24"/>
          <p:cNvPicPr preferRelativeResize="0"/>
          <p:nvPr/>
        </p:nvPicPr>
        <p:blipFill>
          <a:blip r:embed="rId7">
            <a:alphaModFix/>
          </a:blip>
          <a:stretch>
            <a:fillRect/>
          </a:stretch>
        </p:blipFill>
        <p:spPr>
          <a:xfrm>
            <a:off x="5178375" y="3634587"/>
            <a:ext cx="3581400" cy="5108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2" presetSubtype="2">
                                  <p:stCondLst>
                                    <p:cond delay="0"/>
                                  </p:stCondLst>
                                  <p:childTnLst>
                                    <p:anim calcmode="lin" valueType="num">
                                      <p:cBhvr additive="base">
                                        <p:cTn dur="1500"/>
                                        <p:tgtEl>
                                          <p:spTgt spid="234"/>
                                        </p:tgtEl>
                                        <p:attrNameLst>
                                          <p:attrName>ppt_x</p:attrName>
                                        </p:attrNameLst>
                                      </p:cBhvr>
                                      <p:tavLst>
                                        <p:tav fmla="" tm="0">
                                          <p:val>
                                            <p:strVal val="#ppt_x"/>
                                          </p:val>
                                        </p:tav>
                                        <p:tav fmla="" tm="100000">
                                          <p:val>
                                            <p:strVal val="#ppt_x+1"/>
                                          </p:val>
                                        </p:tav>
                                      </p:tavLst>
                                    </p:anim>
                                    <p:set>
                                      <p:cBhvr>
                                        <p:cTn dur="1" fill="hold">
                                          <p:stCondLst>
                                            <p:cond delay="1500"/>
                                          </p:stCondLst>
                                        </p:cTn>
                                        <p:tgtEl>
                                          <p:spTgt spid="23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2000"/>
                                        <p:tgtEl>
                                          <p:spTgt spid="237"/>
                                        </p:tgtEl>
                                        <p:attrNameLst>
                                          <p:attrName>ppt_x</p:attrName>
                                        </p:attrNameLst>
                                      </p:cBhvr>
                                      <p:tavLst>
                                        <p:tav fmla="" tm="0">
                                          <p:val>
                                            <p:strVal val="#ppt_x"/>
                                          </p:val>
                                        </p:tav>
                                        <p:tav fmla="" tm="100000">
                                          <p:val>
                                            <p:strVal val="#ppt_x+1"/>
                                          </p:val>
                                        </p:tav>
                                      </p:tavLst>
                                    </p:anim>
                                    <p:set>
                                      <p:cBhvr>
                                        <p:cTn dur="1" fill="hold">
                                          <p:stCondLst>
                                            <p:cond delay="2000"/>
                                          </p:stCondLst>
                                        </p:cTn>
                                        <p:tgtEl>
                                          <p:spTgt spid="237"/>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2500"/>
                                        <p:tgtEl>
                                          <p:spTgt spid="240"/>
                                        </p:tgtEl>
                                        <p:attrNameLst>
                                          <p:attrName>ppt_x</p:attrName>
                                        </p:attrNameLst>
                                      </p:cBhvr>
                                      <p:tavLst>
                                        <p:tav fmla="" tm="0">
                                          <p:val>
                                            <p:strVal val="#ppt_x"/>
                                          </p:val>
                                        </p:tav>
                                        <p:tav fmla="" tm="100000">
                                          <p:val>
                                            <p:strVal val="#ppt_x+1"/>
                                          </p:val>
                                        </p:tav>
                                      </p:tavLst>
                                    </p:anim>
                                    <p:set>
                                      <p:cBhvr>
                                        <p:cTn dur="1" fill="hold">
                                          <p:stCondLst>
                                            <p:cond delay="2500"/>
                                          </p:stCondLst>
                                        </p:cTn>
                                        <p:tgtEl>
                                          <p:spTgt spid="2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xit" presetID="10" presetSubtype="0">
                                  <p:stCondLst>
                                    <p:cond delay="0"/>
                                  </p:stCondLst>
                                  <p:childTnLst>
                                    <p:animEffect filter="fade" transition="out">
                                      <p:cBhvr>
                                        <p:cTn dur="1000"/>
                                        <p:tgtEl>
                                          <p:spTgt spid="233"/>
                                        </p:tgtEl>
                                      </p:cBhvr>
                                    </p:animEffect>
                                    <p:set>
                                      <p:cBhvr>
                                        <p:cTn dur="1" fill="hold">
                                          <p:stCondLst>
                                            <p:cond delay="1000"/>
                                          </p:stCondLst>
                                        </p:cTn>
                                        <p:tgtEl>
                                          <p:spTgt spid="2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xit" presetID="10" presetSubtype="0">
                                  <p:stCondLst>
                                    <p:cond delay="0"/>
                                  </p:stCondLst>
                                  <p:childTnLst>
                                    <p:animEffect filter="fade" transition="out">
                                      <p:cBhvr>
                                        <p:cTn dur="1000"/>
                                        <p:tgtEl>
                                          <p:spTgt spid="249"/>
                                        </p:tgtEl>
                                      </p:cBhvr>
                                    </p:animEffect>
                                    <p:set>
                                      <p:cBhvr>
                                        <p:cTn dur="1" fill="hold">
                                          <p:stCondLst>
                                            <p:cond delay="1000"/>
                                          </p:stCondLst>
                                        </p:cTn>
                                        <p:tgtEl>
                                          <p:spTgt spid="2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Single-Layer Network</a:t>
            </a:r>
            <a:endParaRPr/>
          </a:p>
          <a:p>
            <a:pPr indent="0" lvl="0" marL="0" rtl="0" algn="l">
              <a:spcBef>
                <a:spcPts val="0"/>
              </a:spcBef>
              <a:spcAft>
                <a:spcPts val="0"/>
              </a:spcAft>
              <a:buNone/>
            </a:pPr>
            <a:r>
              <a:t/>
            </a:r>
            <a:endParaRPr/>
          </a:p>
        </p:txBody>
      </p:sp>
      <p:sp>
        <p:nvSpPr>
          <p:cNvPr id="261" name="Google Shape;261;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62" name="Google Shape;262;p25"/>
          <p:cNvPicPr preferRelativeResize="0"/>
          <p:nvPr/>
        </p:nvPicPr>
        <p:blipFill rotWithShape="1">
          <a:blip r:embed="rId3">
            <a:alphaModFix/>
          </a:blip>
          <a:srcRect b="39501" l="45111" r="38344" t="33191"/>
          <a:stretch/>
        </p:blipFill>
        <p:spPr>
          <a:xfrm>
            <a:off x="3276900" y="1793025"/>
            <a:ext cx="2590198" cy="2135300"/>
          </a:xfrm>
          <a:prstGeom prst="rect">
            <a:avLst/>
          </a:prstGeom>
          <a:noFill/>
          <a:ln>
            <a:noFill/>
          </a:ln>
        </p:spPr>
      </p:pic>
      <p:sp>
        <p:nvSpPr>
          <p:cNvPr id="263" name="Google Shape;263;p25"/>
          <p:cNvSpPr/>
          <p:nvPr/>
        </p:nvSpPr>
        <p:spPr>
          <a:xfrm>
            <a:off x="3202700" y="1675150"/>
            <a:ext cx="760200" cy="22533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5207350" y="1675150"/>
            <a:ext cx="760200" cy="22533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txBox="1"/>
          <p:nvPr/>
        </p:nvSpPr>
        <p:spPr>
          <a:xfrm>
            <a:off x="3036650" y="3928325"/>
            <a:ext cx="10923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Input Layer</a:t>
            </a:r>
            <a:endParaRPr/>
          </a:p>
        </p:txBody>
      </p:sp>
      <p:sp>
        <p:nvSpPr>
          <p:cNvPr id="266" name="Google Shape;266;p25"/>
          <p:cNvSpPr txBox="1"/>
          <p:nvPr/>
        </p:nvSpPr>
        <p:spPr>
          <a:xfrm>
            <a:off x="4960750" y="3928325"/>
            <a:ext cx="12534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Output </a:t>
            </a:r>
            <a:r>
              <a:rPr lang="pt-BR"/>
              <a:t>Layer</a:t>
            </a:r>
            <a:endParaRPr/>
          </a:p>
        </p:txBody>
      </p:sp>
      <p:sp>
        <p:nvSpPr>
          <p:cNvPr id="267" name="Google Shape;267;p25"/>
          <p:cNvSpPr txBox="1"/>
          <p:nvPr/>
        </p:nvSpPr>
        <p:spPr>
          <a:xfrm>
            <a:off x="3962900" y="1029150"/>
            <a:ext cx="12987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Connections and Weights</a:t>
            </a:r>
            <a:endParaRPr/>
          </a:p>
        </p:txBody>
      </p:sp>
      <p:sp>
        <p:nvSpPr>
          <p:cNvPr id="268" name="Google Shape;268;p25"/>
          <p:cNvSpPr txBox="1"/>
          <p:nvPr/>
        </p:nvSpPr>
        <p:spPr>
          <a:xfrm>
            <a:off x="2253525" y="1983825"/>
            <a:ext cx="5802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Input</a:t>
            </a:r>
            <a:endParaRPr/>
          </a:p>
        </p:txBody>
      </p:sp>
      <p:sp>
        <p:nvSpPr>
          <p:cNvPr id="269" name="Google Shape;269;p25"/>
          <p:cNvSpPr txBox="1"/>
          <p:nvPr/>
        </p:nvSpPr>
        <p:spPr>
          <a:xfrm>
            <a:off x="6251025" y="1607100"/>
            <a:ext cx="1991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Operations and Output</a:t>
            </a:r>
            <a:endParaRPr/>
          </a:p>
        </p:txBody>
      </p:sp>
      <p:cxnSp>
        <p:nvCxnSpPr>
          <p:cNvPr id="270" name="Google Shape;270;p25"/>
          <p:cNvCxnSpPr>
            <a:stCxn id="268" idx="3"/>
          </p:cNvCxnSpPr>
          <p:nvPr/>
        </p:nvCxnSpPr>
        <p:spPr>
          <a:xfrm flipH="1" rot="10800000">
            <a:off x="2833725" y="2088525"/>
            <a:ext cx="501900" cy="744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25"/>
          <p:cNvCxnSpPr>
            <a:stCxn id="267" idx="2"/>
          </p:cNvCxnSpPr>
          <p:nvPr/>
        </p:nvCxnSpPr>
        <p:spPr>
          <a:xfrm>
            <a:off x="4612250" y="1562550"/>
            <a:ext cx="95700" cy="48150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25"/>
          <p:cNvCxnSpPr>
            <a:stCxn id="269" idx="1"/>
          </p:cNvCxnSpPr>
          <p:nvPr/>
        </p:nvCxnSpPr>
        <p:spPr>
          <a:xfrm flipH="1">
            <a:off x="5807625" y="1803300"/>
            <a:ext cx="443400" cy="174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Multi-Layer Neural Network</a:t>
            </a:r>
            <a:endParaRPr/>
          </a:p>
          <a:p>
            <a:pPr indent="0" lvl="0" marL="0" rtl="0" algn="l">
              <a:spcBef>
                <a:spcPts val="0"/>
              </a:spcBef>
              <a:spcAft>
                <a:spcPts val="0"/>
              </a:spcAft>
              <a:buNone/>
            </a:pPr>
            <a:r>
              <a:t/>
            </a:r>
            <a:endParaRPr/>
          </a:p>
        </p:txBody>
      </p:sp>
      <p:sp>
        <p:nvSpPr>
          <p:cNvPr id="278" name="Google Shape;278;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79" name="Google Shape;279;p26"/>
          <p:cNvPicPr preferRelativeResize="0"/>
          <p:nvPr/>
        </p:nvPicPr>
        <p:blipFill rotWithShape="1">
          <a:blip r:embed="rId3">
            <a:alphaModFix/>
          </a:blip>
          <a:srcRect b="26010" l="35913" r="14213" t="27780"/>
          <a:stretch/>
        </p:blipFill>
        <p:spPr>
          <a:xfrm>
            <a:off x="1786665" y="1571678"/>
            <a:ext cx="5570675" cy="257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a:t>
            </a:r>
            <a:endParaRPr/>
          </a:p>
          <a:p>
            <a:pPr indent="0" lvl="0" marL="0" rtl="0" algn="l">
              <a:spcBef>
                <a:spcPts val="0"/>
              </a:spcBef>
              <a:spcAft>
                <a:spcPts val="0"/>
              </a:spcAft>
              <a:buNone/>
            </a:pPr>
            <a:r>
              <a:t/>
            </a:r>
            <a:endParaRPr/>
          </a:p>
        </p:txBody>
      </p:sp>
      <p:sp>
        <p:nvSpPr>
          <p:cNvPr id="285" name="Google Shape;285;p27"/>
          <p:cNvSpPr txBox="1"/>
          <p:nvPr>
            <p:ph idx="1" type="body"/>
          </p:nvPr>
        </p:nvSpPr>
        <p:spPr>
          <a:xfrm>
            <a:off x="311700" y="1152475"/>
            <a:ext cx="5156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Frank Rosenblatt had, Ph.D. in psychology.</a:t>
            </a:r>
            <a:endParaRPr/>
          </a:p>
          <a:p>
            <a:pPr indent="-342900" lvl="0" marL="457200" rtl="0" algn="l">
              <a:spcBef>
                <a:spcPts val="0"/>
              </a:spcBef>
              <a:spcAft>
                <a:spcPts val="0"/>
              </a:spcAft>
              <a:buSzPts val="1800"/>
              <a:buChar char="●"/>
            </a:pPr>
            <a:r>
              <a:rPr lang="pt-BR"/>
              <a:t>First engineered single-layer and multi-layer artificial neural networks </a:t>
            </a:r>
            <a:r>
              <a:rPr lang="pt-BR"/>
              <a:t>(1957, 1962)</a:t>
            </a:r>
            <a:r>
              <a:rPr lang="pt-BR"/>
              <a:t>.</a:t>
            </a:r>
            <a:endParaRPr/>
          </a:p>
          <a:p>
            <a:pPr indent="-342900" lvl="0" marL="457200" rtl="0" algn="l">
              <a:spcBef>
                <a:spcPts val="0"/>
              </a:spcBef>
              <a:spcAft>
                <a:spcPts val="0"/>
              </a:spcAft>
              <a:buSzPts val="1800"/>
              <a:buChar char="●"/>
            </a:pPr>
            <a:r>
              <a:rPr lang="pt-BR"/>
              <a:t>It was called Rosenblatt’s </a:t>
            </a:r>
            <a:r>
              <a:rPr lang="pt-BR"/>
              <a:t>Perceptron </a:t>
            </a:r>
            <a:r>
              <a:rPr lang="pt-BR"/>
              <a:t>.</a:t>
            </a:r>
            <a:endParaRPr/>
          </a:p>
          <a:p>
            <a:pPr indent="0" lvl="0" marL="0" rtl="0" algn="l">
              <a:spcBef>
                <a:spcPts val="1600"/>
              </a:spcBef>
              <a:spcAft>
                <a:spcPts val="1600"/>
              </a:spcAft>
              <a:buNone/>
            </a:pPr>
            <a:r>
              <a:t/>
            </a:r>
            <a:endParaRPr/>
          </a:p>
        </p:txBody>
      </p:sp>
      <p:pic>
        <p:nvPicPr>
          <p:cNvPr id="286" name="Google Shape;286;p27"/>
          <p:cNvPicPr preferRelativeResize="0"/>
          <p:nvPr/>
        </p:nvPicPr>
        <p:blipFill>
          <a:blip r:embed="rId3">
            <a:alphaModFix/>
          </a:blip>
          <a:stretch>
            <a:fillRect/>
          </a:stretch>
        </p:blipFill>
        <p:spPr>
          <a:xfrm>
            <a:off x="5743600" y="950188"/>
            <a:ext cx="3088700"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How does a network learn?</a:t>
            </a:r>
            <a:endParaRPr/>
          </a:p>
          <a:p>
            <a:pPr indent="0" lvl="0" marL="0" rtl="0" algn="l">
              <a:spcBef>
                <a:spcPts val="0"/>
              </a:spcBef>
              <a:spcAft>
                <a:spcPts val="0"/>
              </a:spcAft>
              <a:buNone/>
            </a:pPr>
            <a:r>
              <a:t/>
            </a:r>
            <a:endParaRPr/>
          </a:p>
        </p:txBody>
      </p:sp>
      <p:sp>
        <p:nvSpPr>
          <p:cNvPr id="292" name="Google Shape;292;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pt-BR" sz="1700"/>
              <a:t>Stochastic Gradient Descent (SGD) was introduced by Herbert Robbins and Sutton Monro in 1951 with the objective to approximate equations to a specific behaviour. </a:t>
            </a:r>
            <a:endParaRPr sz="1700"/>
          </a:p>
          <a:p>
            <a:pPr indent="-336550" lvl="0" marL="457200" rtl="0" algn="l">
              <a:spcBef>
                <a:spcPts val="0"/>
              </a:spcBef>
              <a:spcAft>
                <a:spcPts val="0"/>
              </a:spcAft>
              <a:buSzPts val="1700"/>
              <a:buChar char="●"/>
            </a:pPr>
            <a:r>
              <a:rPr lang="pt-BR" sz="1700"/>
              <a:t>SGD checks the error of an equation and changes it’s parameters to reduce the error as much as possible over several iterations of the algorithm.</a:t>
            </a:r>
            <a:endParaRPr sz="1700"/>
          </a:p>
          <a:p>
            <a:pPr indent="-336550" lvl="0" marL="457200" rtl="0" algn="l">
              <a:spcBef>
                <a:spcPts val="0"/>
              </a:spcBef>
              <a:spcAft>
                <a:spcPts val="0"/>
              </a:spcAft>
              <a:buSzPts val="1700"/>
              <a:buChar char="●"/>
            </a:pPr>
            <a:r>
              <a:rPr lang="pt-BR" sz="1700"/>
              <a:t>Backpropagation was introduced to train neural networks by the 1986 paper Nature Learning Representations by Back-propagating Errors by Rumelhart, Hinton and Williams.</a:t>
            </a:r>
            <a:endParaRPr sz="1700"/>
          </a:p>
          <a:p>
            <a:pPr indent="-336550" lvl="0" marL="457200" rtl="0" algn="l">
              <a:spcBef>
                <a:spcPts val="0"/>
              </a:spcBef>
              <a:spcAft>
                <a:spcPts val="0"/>
              </a:spcAft>
              <a:buSzPts val="1700"/>
              <a:buChar char="●"/>
            </a:pPr>
            <a:r>
              <a:rPr lang="pt-BR" sz="1700"/>
              <a:t>Backpropagation allows us to understand how much a codependent parameters will influence each other and influence the error by applying the Chain Rule.</a:t>
            </a:r>
            <a:endParaRPr sz="1700"/>
          </a:p>
          <a:p>
            <a:pPr indent="-336550" lvl="0" marL="457200" rtl="0" algn="l">
              <a:spcBef>
                <a:spcPts val="0"/>
              </a:spcBef>
              <a:spcAft>
                <a:spcPts val="0"/>
              </a:spcAft>
              <a:buSzPts val="1700"/>
              <a:buChar char="●"/>
            </a:pPr>
            <a:r>
              <a:rPr lang="pt-BR" sz="1700"/>
              <a:t>The combination of both algorithms allows change the neural network weights to reduce the error. This is the learning process of the neural network.</a:t>
            </a:r>
            <a:endParaRPr sz="1700"/>
          </a:p>
          <a:p>
            <a:pPr indent="0" lvl="0" marL="0" rtl="0" algn="l">
              <a:spcBef>
                <a:spcPts val="1600"/>
              </a:spcBef>
              <a:spcAft>
                <a:spcPts val="1600"/>
              </a:spcAft>
              <a:buNone/>
            </a:pPr>
            <a:r>
              <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Stochastic Gradient Descent (SGD)</a:t>
            </a:r>
            <a:endParaRPr/>
          </a:p>
        </p:txBody>
      </p:sp>
      <p:sp>
        <p:nvSpPr>
          <p:cNvPr id="298" name="Google Shape;298;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sz="1400"/>
              <a:t>How much does an specific weight influences the overall performance of</a:t>
            </a:r>
            <a:r>
              <a:rPr lang="pt-BR" sz="1400"/>
              <a:t> the neural network </a:t>
            </a:r>
            <a:r>
              <a:rPr lang="pt-BR" sz="1400"/>
              <a:t>?</a:t>
            </a:r>
            <a:endParaRPr sz="1400"/>
          </a:p>
          <a:p>
            <a:pPr indent="-317500" lvl="0" marL="457200" rtl="0" algn="l">
              <a:spcBef>
                <a:spcPts val="0"/>
              </a:spcBef>
              <a:spcAft>
                <a:spcPts val="0"/>
              </a:spcAft>
              <a:buSzPts val="1400"/>
              <a:buChar char="●"/>
            </a:pPr>
            <a:r>
              <a:rPr lang="pt-BR" sz="1400"/>
              <a:t>How much are we willing to adapt our weights in order to attempt to reduce the error?</a:t>
            </a:r>
            <a:endParaRPr sz="1400"/>
          </a:p>
          <a:p>
            <a:pPr indent="0" lvl="0" marL="0" rtl="0" algn="ctr">
              <a:spcBef>
                <a:spcPts val="1600"/>
              </a:spcBef>
              <a:spcAft>
                <a:spcPts val="0"/>
              </a:spcAft>
              <a:buNone/>
            </a:pPr>
            <a:r>
              <a:t/>
            </a:r>
            <a:endParaRPr b="1" sz="1650"/>
          </a:p>
          <a:p>
            <a:pPr indent="0" lvl="0" marL="0" rtl="0" algn="l">
              <a:spcBef>
                <a:spcPts val="1600"/>
              </a:spcBef>
              <a:spcAft>
                <a:spcPts val="0"/>
              </a:spcAft>
              <a:buClr>
                <a:schemeClr val="dk1"/>
              </a:buClr>
              <a:buSzPts val="1100"/>
              <a:buFont typeface="Arial"/>
              <a:buNone/>
            </a:pPr>
            <a:r>
              <a:t/>
            </a:r>
            <a:endParaRPr b="1" sz="1650"/>
          </a:p>
          <a:p>
            <a:pPr indent="0" lvl="0" marL="0" rtl="0" algn="l">
              <a:spcBef>
                <a:spcPts val="1600"/>
              </a:spcBef>
              <a:spcAft>
                <a:spcPts val="1600"/>
              </a:spcAft>
              <a:buNone/>
            </a:pPr>
            <a:r>
              <a:t/>
            </a:r>
            <a:endParaRPr sz="1650"/>
          </a:p>
        </p:txBody>
      </p:sp>
      <p:pic>
        <p:nvPicPr>
          <p:cNvPr id="299" name="Google Shape;299;p29"/>
          <p:cNvPicPr preferRelativeResize="0"/>
          <p:nvPr/>
        </p:nvPicPr>
        <p:blipFill>
          <a:blip r:embed="rId3">
            <a:alphaModFix/>
          </a:blip>
          <a:stretch>
            <a:fillRect/>
          </a:stretch>
        </p:blipFill>
        <p:spPr>
          <a:xfrm>
            <a:off x="2852701" y="2719787"/>
            <a:ext cx="3438606" cy="886925"/>
          </a:xfrm>
          <a:prstGeom prst="rect">
            <a:avLst/>
          </a:prstGeom>
          <a:noFill/>
          <a:ln>
            <a:noFill/>
          </a:ln>
        </p:spPr>
      </p:pic>
      <p:sp>
        <p:nvSpPr>
          <p:cNvPr id="300" name="Google Shape;300;p29"/>
          <p:cNvSpPr/>
          <p:nvPr/>
        </p:nvSpPr>
        <p:spPr>
          <a:xfrm>
            <a:off x="5468200" y="2543300"/>
            <a:ext cx="929700" cy="1168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4863075" y="2892750"/>
            <a:ext cx="346800" cy="572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2852700" y="2892750"/>
            <a:ext cx="1006800" cy="572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3859500" y="2876900"/>
            <a:ext cx="619800" cy="572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txBox="1"/>
          <p:nvPr/>
        </p:nvSpPr>
        <p:spPr>
          <a:xfrm>
            <a:off x="2913300" y="3465450"/>
            <a:ext cx="8856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Updates Weight</a:t>
            </a:r>
            <a:endParaRPr/>
          </a:p>
        </p:txBody>
      </p:sp>
      <p:sp>
        <p:nvSpPr>
          <p:cNvPr id="305" name="Google Shape;305;p29"/>
          <p:cNvSpPr txBox="1"/>
          <p:nvPr/>
        </p:nvSpPr>
        <p:spPr>
          <a:xfrm>
            <a:off x="3719150" y="3465450"/>
            <a:ext cx="8856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Current </a:t>
            </a:r>
            <a:endParaRPr/>
          </a:p>
          <a:p>
            <a:pPr indent="0" lvl="0" marL="0" rtl="0" algn="ctr">
              <a:spcBef>
                <a:spcPts val="0"/>
              </a:spcBef>
              <a:spcAft>
                <a:spcPts val="0"/>
              </a:spcAft>
              <a:buNone/>
            </a:pPr>
            <a:r>
              <a:rPr lang="pt-BR"/>
              <a:t>Weight</a:t>
            </a:r>
            <a:endParaRPr/>
          </a:p>
        </p:txBody>
      </p:sp>
      <p:sp>
        <p:nvSpPr>
          <p:cNvPr id="306" name="Google Shape;306;p29"/>
          <p:cNvSpPr txBox="1"/>
          <p:nvPr/>
        </p:nvSpPr>
        <p:spPr>
          <a:xfrm>
            <a:off x="4572000" y="3465450"/>
            <a:ext cx="8856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Learning</a:t>
            </a:r>
            <a:endParaRPr/>
          </a:p>
          <a:p>
            <a:pPr indent="0" lvl="0" marL="0" rtl="0" algn="ctr">
              <a:spcBef>
                <a:spcPts val="0"/>
              </a:spcBef>
              <a:spcAft>
                <a:spcPts val="0"/>
              </a:spcAft>
              <a:buNone/>
            </a:pPr>
            <a:r>
              <a:rPr lang="pt-BR"/>
              <a:t>Rate</a:t>
            </a:r>
            <a:endParaRPr/>
          </a:p>
        </p:txBody>
      </p:sp>
      <p:sp>
        <p:nvSpPr>
          <p:cNvPr id="307" name="Google Shape;307;p29"/>
          <p:cNvSpPr txBox="1"/>
          <p:nvPr/>
        </p:nvSpPr>
        <p:spPr>
          <a:xfrm>
            <a:off x="5191300" y="3711800"/>
            <a:ext cx="14835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Influence of weight in error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4"/>
                                        </p:tgtEl>
                                      </p:cBhvr>
                                    </p:animEffect>
                                    <p:set>
                                      <p:cBhvr>
                                        <p:cTn dur="1" fill="hold">
                                          <p:stCondLst>
                                            <p:cond delay="1000"/>
                                          </p:stCondLst>
                                        </p:cTn>
                                        <p:tgtEl>
                                          <p:spTgt spid="3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2"/>
                                        </p:tgtEl>
                                      </p:cBhvr>
                                    </p:animEffect>
                                    <p:set>
                                      <p:cBhvr>
                                        <p:cTn dur="1" fill="hold">
                                          <p:stCondLst>
                                            <p:cond delay="1000"/>
                                          </p:stCondLst>
                                        </p:cTn>
                                        <p:tgtEl>
                                          <p:spTgt spid="3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xit" presetID="10" presetSubtype="0">
                                  <p:stCondLst>
                                    <p:cond delay="0"/>
                                  </p:stCondLst>
                                  <p:childTnLst>
                                    <p:animEffect filter="fade" transition="out">
                                      <p:cBhvr>
                                        <p:cTn dur="1000"/>
                                        <p:tgtEl>
                                          <p:spTgt spid="303"/>
                                        </p:tgtEl>
                                      </p:cBhvr>
                                    </p:animEffect>
                                    <p:set>
                                      <p:cBhvr>
                                        <p:cTn dur="1" fill="hold">
                                          <p:stCondLst>
                                            <p:cond delay="1000"/>
                                          </p:stCondLst>
                                        </p:cTn>
                                        <p:tgtEl>
                                          <p:spTgt spid="3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5"/>
                                        </p:tgtEl>
                                      </p:cBhvr>
                                    </p:animEffect>
                                    <p:set>
                                      <p:cBhvr>
                                        <p:cTn dur="1" fill="hold">
                                          <p:stCondLst>
                                            <p:cond delay="1000"/>
                                          </p:stCondLst>
                                        </p:cTn>
                                        <p:tgtEl>
                                          <p:spTgt spid="3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xit" presetID="10" presetSubtype="0">
                                  <p:stCondLst>
                                    <p:cond delay="0"/>
                                  </p:stCondLst>
                                  <p:childTnLst>
                                    <p:animEffect filter="fade" transition="out">
                                      <p:cBhvr>
                                        <p:cTn dur="1000"/>
                                        <p:tgtEl>
                                          <p:spTgt spid="301"/>
                                        </p:tgtEl>
                                      </p:cBhvr>
                                    </p:animEffect>
                                    <p:set>
                                      <p:cBhvr>
                                        <p:cTn dur="1" fill="hold">
                                          <p:stCondLst>
                                            <p:cond delay="1000"/>
                                          </p:stCondLst>
                                        </p:cTn>
                                        <p:tgtEl>
                                          <p:spTgt spid="3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6"/>
                                        </p:tgtEl>
                                      </p:cBhvr>
                                    </p:animEffect>
                                    <p:set>
                                      <p:cBhvr>
                                        <p:cTn dur="1" fill="hold">
                                          <p:stCondLst>
                                            <p:cond delay="1000"/>
                                          </p:stCondLst>
                                        </p:cTn>
                                        <p:tgtEl>
                                          <p:spTgt spid="3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Backpropagation (of error)</a:t>
            </a:r>
            <a:endParaRPr/>
          </a:p>
          <a:p>
            <a:pPr indent="0" lvl="0" marL="0" rtl="0" algn="l">
              <a:spcBef>
                <a:spcPts val="0"/>
              </a:spcBef>
              <a:spcAft>
                <a:spcPts val="0"/>
              </a:spcAft>
              <a:buNone/>
            </a:pPr>
            <a:r>
              <a:t/>
            </a:r>
            <a:endParaRPr/>
          </a:p>
        </p:txBody>
      </p:sp>
      <p:sp>
        <p:nvSpPr>
          <p:cNvPr id="313" name="Google Shape;313;p30"/>
          <p:cNvSpPr txBox="1"/>
          <p:nvPr>
            <p:ph idx="1" type="body"/>
          </p:nvPr>
        </p:nvSpPr>
        <p:spPr>
          <a:xfrm>
            <a:off x="311700" y="1152475"/>
            <a:ext cx="333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much does a weight influences the error?</a:t>
            </a:r>
            <a:endParaRPr/>
          </a:p>
          <a:p>
            <a:pPr indent="-342900" lvl="0" marL="457200" rtl="0" algn="l">
              <a:spcBef>
                <a:spcPts val="0"/>
              </a:spcBef>
              <a:spcAft>
                <a:spcPts val="0"/>
              </a:spcAft>
              <a:buSzPts val="1800"/>
              <a:buChar char="●"/>
            </a:pPr>
            <a:r>
              <a:rPr lang="pt-BR"/>
              <a:t>Needed to update the weights of the hidden neurons.</a:t>
            </a:r>
            <a:endParaRPr/>
          </a:p>
          <a:p>
            <a:pPr indent="-342900" lvl="0" marL="457200" rtl="0" algn="l">
              <a:spcBef>
                <a:spcPts val="0"/>
              </a:spcBef>
              <a:spcAft>
                <a:spcPts val="0"/>
              </a:spcAft>
              <a:buSzPts val="1800"/>
              <a:buChar char="●"/>
            </a:pPr>
            <a:r>
              <a:rPr lang="pt-BR"/>
              <a:t>Derivative Chain Rule.</a:t>
            </a:r>
            <a:endParaRPr/>
          </a:p>
          <a:p>
            <a:pPr indent="0" lvl="0" marL="0" rtl="0" algn="l">
              <a:spcBef>
                <a:spcPts val="1600"/>
              </a:spcBef>
              <a:spcAft>
                <a:spcPts val="1600"/>
              </a:spcAft>
              <a:buNone/>
            </a:pPr>
            <a:r>
              <a:t/>
            </a:r>
            <a:endParaRPr/>
          </a:p>
        </p:txBody>
      </p:sp>
      <p:sp>
        <p:nvSpPr>
          <p:cNvPr id="314" name="Google Shape;314;p30"/>
          <p:cNvSpPr/>
          <p:nvPr/>
        </p:nvSpPr>
        <p:spPr>
          <a:xfrm>
            <a:off x="5970075" y="2359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5970075" y="35746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7383725" y="29671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y</a:t>
            </a:r>
            <a:endParaRPr/>
          </a:p>
        </p:txBody>
      </p:sp>
      <p:cxnSp>
        <p:nvCxnSpPr>
          <p:cNvPr id="317" name="Google Shape;317;p30"/>
          <p:cNvCxnSpPr>
            <a:stCxn id="314" idx="6"/>
            <a:endCxn id="316" idx="2"/>
          </p:cNvCxnSpPr>
          <p:nvPr/>
        </p:nvCxnSpPr>
        <p:spPr>
          <a:xfrm>
            <a:off x="6678375" y="2713713"/>
            <a:ext cx="705300" cy="6075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30"/>
          <p:cNvCxnSpPr>
            <a:stCxn id="315" idx="6"/>
            <a:endCxn id="316" idx="2"/>
          </p:cNvCxnSpPr>
          <p:nvPr/>
        </p:nvCxnSpPr>
        <p:spPr>
          <a:xfrm flipH="1" rot="10800000">
            <a:off x="6678375" y="3321263"/>
            <a:ext cx="705300" cy="60750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30"/>
          <p:cNvSpPr txBox="1"/>
          <p:nvPr/>
        </p:nvSpPr>
        <p:spPr>
          <a:xfrm>
            <a:off x="8404200" y="2571750"/>
            <a:ext cx="612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Error</a:t>
            </a:r>
            <a:endParaRPr>
              <a:solidFill>
                <a:srgbClr val="FF0000"/>
              </a:solidFill>
            </a:endParaRPr>
          </a:p>
        </p:txBody>
      </p:sp>
      <p:sp>
        <p:nvSpPr>
          <p:cNvPr id="320" name="Google Shape;320;p30"/>
          <p:cNvSpPr/>
          <p:nvPr/>
        </p:nvSpPr>
        <p:spPr>
          <a:xfrm>
            <a:off x="4556425" y="2359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4556425" y="3574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30"/>
          <p:cNvCxnSpPr>
            <a:stCxn id="320" idx="6"/>
            <a:endCxn id="314" idx="2"/>
          </p:cNvCxnSpPr>
          <p:nvPr/>
        </p:nvCxnSpPr>
        <p:spPr>
          <a:xfrm>
            <a:off x="5264725" y="2713663"/>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30"/>
          <p:cNvCxnSpPr>
            <a:stCxn id="320" idx="6"/>
            <a:endCxn id="315" idx="2"/>
          </p:cNvCxnSpPr>
          <p:nvPr/>
        </p:nvCxnSpPr>
        <p:spPr>
          <a:xfrm>
            <a:off x="5264725" y="271366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30"/>
          <p:cNvCxnSpPr>
            <a:stCxn id="321" idx="6"/>
            <a:endCxn id="314" idx="2"/>
          </p:cNvCxnSpPr>
          <p:nvPr/>
        </p:nvCxnSpPr>
        <p:spPr>
          <a:xfrm flipH="1" rot="10800000">
            <a:off x="5264725" y="271371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30"/>
          <p:cNvCxnSpPr>
            <a:stCxn id="321" idx="6"/>
            <a:endCxn id="315" idx="2"/>
          </p:cNvCxnSpPr>
          <p:nvPr/>
        </p:nvCxnSpPr>
        <p:spPr>
          <a:xfrm>
            <a:off x="5264725" y="3928713"/>
            <a:ext cx="705300" cy="0"/>
          </a:xfrm>
          <a:prstGeom prst="straightConnector1">
            <a:avLst/>
          </a:prstGeom>
          <a:noFill/>
          <a:ln cap="flat" cmpd="sng" w="9525">
            <a:solidFill>
              <a:schemeClr val="dk2"/>
            </a:solidFill>
            <a:prstDash val="solid"/>
            <a:round/>
            <a:headEnd len="med" w="med" type="none"/>
            <a:tailEnd len="med" w="med" type="triangle"/>
          </a:ln>
        </p:spPr>
      </p:cxnSp>
      <p:pic>
        <p:nvPicPr>
          <p:cNvPr id="326" name="Google Shape;326;p30"/>
          <p:cNvPicPr preferRelativeResize="0"/>
          <p:nvPr/>
        </p:nvPicPr>
        <p:blipFill>
          <a:blip r:embed="rId3">
            <a:alphaModFix/>
          </a:blip>
          <a:stretch>
            <a:fillRect/>
          </a:stretch>
        </p:blipFill>
        <p:spPr>
          <a:xfrm>
            <a:off x="4925185" y="1251049"/>
            <a:ext cx="2861516" cy="856188"/>
          </a:xfrm>
          <a:prstGeom prst="rect">
            <a:avLst/>
          </a:prstGeom>
          <a:noFill/>
          <a:ln>
            <a:noFill/>
          </a:ln>
        </p:spPr>
      </p:pic>
      <p:sp>
        <p:nvSpPr>
          <p:cNvPr id="327" name="Google Shape;327;p30"/>
          <p:cNvSpPr txBox="1"/>
          <p:nvPr/>
        </p:nvSpPr>
        <p:spPr>
          <a:xfrm>
            <a:off x="6907150" y="2612725"/>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1</a:t>
            </a:r>
            <a:endParaRPr sz="900"/>
          </a:p>
        </p:txBody>
      </p:sp>
      <p:cxnSp>
        <p:nvCxnSpPr>
          <p:cNvPr id="328" name="Google Shape;328;p30"/>
          <p:cNvCxnSpPr>
            <a:stCxn id="319" idx="1"/>
            <a:endCxn id="327" idx="3"/>
          </p:cNvCxnSpPr>
          <p:nvPr/>
        </p:nvCxnSpPr>
        <p:spPr>
          <a:xfrm flipH="1">
            <a:off x="7350000" y="2759850"/>
            <a:ext cx="1054200" cy="100800"/>
          </a:xfrm>
          <a:prstGeom prst="curvedConnector3">
            <a:avLst>
              <a:gd fmla="val 50002" name="adj1"/>
            </a:avLst>
          </a:prstGeom>
          <a:noFill/>
          <a:ln cap="flat" cmpd="sng" w="9525">
            <a:solidFill>
              <a:srgbClr val="FF0000"/>
            </a:solidFill>
            <a:prstDash val="solid"/>
            <a:round/>
            <a:headEnd len="med" w="med" type="triangl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Backpropagation (of error)</a:t>
            </a:r>
            <a:endParaRPr/>
          </a:p>
          <a:p>
            <a:pPr indent="0" lvl="0" marL="0" rtl="0" algn="l">
              <a:spcBef>
                <a:spcPts val="0"/>
              </a:spcBef>
              <a:spcAft>
                <a:spcPts val="0"/>
              </a:spcAft>
              <a:buNone/>
            </a:pPr>
            <a:r>
              <a:t/>
            </a:r>
            <a:endParaRPr/>
          </a:p>
        </p:txBody>
      </p:sp>
      <p:sp>
        <p:nvSpPr>
          <p:cNvPr id="334" name="Google Shape;334;p31"/>
          <p:cNvSpPr txBox="1"/>
          <p:nvPr>
            <p:ph idx="1" type="body"/>
          </p:nvPr>
        </p:nvSpPr>
        <p:spPr>
          <a:xfrm>
            <a:off x="311700" y="1152475"/>
            <a:ext cx="333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much does a weight influences the error?</a:t>
            </a:r>
            <a:endParaRPr/>
          </a:p>
          <a:p>
            <a:pPr indent="-342900" lvl="0" marL="457200" rtl="0" algn="l">
              <a:spcBef>
                <a:spcPts val="0"/>
              </a:spcBef>
              <a:spcAft>
                <a:spcPts val="0"/>
              </a:spcAft>
              <a:buSzPts val="1800"/>
              <a:buChar char="●"/>
            </a:pPr>
            <a:r>
              <a:rPr lang="pt-BR"/>
              <a:t>Needed to update the weights of the hidden neurons.</a:t>
            </a:r>
            <a:endParaRPr/>
          </a:p>
          <a:p>
            <a:pPr indent="-342900" lvl="0" marL="457200" rtl="0" algn="l">
              <a:spcBef>
                <a:spcPts val="0"/>
              </a:spcBef>
              <a:spcAft>
                <a:spcPts val="0"/>
              </a:spcAft>
              <a:buSzPts val="1800"/>
              <a:buChar char="●"/>
            </a:pPr>
            <a:r>
              <a:rPr lang="pt-BR"/>
              <a:t>Derivative Chain Rule.</a:t>
            </a:r>
            <a:endParaRPr/>
          </a:p>
          <a:p>
            <a:pPr indent="0" lvl="0" marL="0" rtl="0" algn="l">
              <a:spcBef>
                <a:spcPts val="1600"/>
              </a:spcBef>
              <a:spcAft>
                <a:spcPts val="1600"/>
              </a:spcAft>
              <a:buNone/>
            </a:pPr>
            <a:r>
              <a:t/>
            </a:r>
            <a:endParaRPr/>
          </a:p>
        </p:txBody>
      </p:sp>
      <p:sp>
        <p:nvSpPr>
          <p:cNvPr id="335" name="Google Shape;335;p31"/>
          <p:cNvSpPr/>
          <p:nvPr/>
        </p:nvSpPr>
        <p:spPr>
          <a:xfrm>
            <a:off x="5970075" y="2359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5970075" y="35746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7383725" y="29671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y</a:t>
            </a:r>
            <a:endParaRPr/>
          </a:p>
        </p:txBody>
      </p:sp>
      <p:cxnSp>
        <p:nvCxnSpPr>
          <p:cNvPr id="338" name="Google Shape;338;p31"/>
          <p:cNvCxnSpPr>
            <a:stCxn id="335" idx="6"/>
            <a:endCxn id="337" idx="2"/>
          </p:cNvCxnSpPr>
          <p:nvPr/>
        </p:nvCxnSpPr>
        <p:spPr>
          <a:xfrm>
            <a:off x="6678375" y="2713713"/>
            <a:ext cx="705300" cy="6075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31"/>
          <p:cNvCxnSpPr>
            <a:stCxn id="336" idx="6"/>
            <a:endCxn id="337" idx="2"/>
          </p:cNvCxnSpPr>
          <p:nvPr/>
        </p:nvCxnSpPr>
        <p:spPr>
          <a:xfrm flipH="1" rot="10800000">
            <a:off x="6678375" y="3321263"/>
            <a:ext cx="705300" cy="607500"/>
          </a:xfrm>
          <a:prstGeom prst="straightConnector1">
            <a:avLst/>
          </a:prstGeom>
          <a:noFill/>
          <a:ln cap="flat" cmpd="sng" w="9525">
            <a:solidFill>
              <a:schemeClr val="dk2"/>
            </a:solidFill>
            <a:prstDash val="solid"/>
            <a:round/>
            <a:headEnd len="med" w="med" type="none"/>
            <a:tailEnd len="med" w="med" type="triangle"/>
          </a:ln>
        </p:spPr>
      </p:cxnSp>
      <p:sp>
        <p:nvSpPr>
          <p:cNvPr id="340" name="Google Shape;340;p31"/>
          <p:cNvSpPr txBox="1"/>
          <p:nvPr/>
        </p:nvSpPr>
        <p:spPr>
          <a:xfrm>
            <a:off x="8404200" y="2571750"/>
            <a:ext cx="612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Error</a:t>
            </a:r>
            <a:endParaRPr>
              <a:solidFill>
                <a:srgbClr val="FF0000"/>
              </a:solidFill>
            </a:endParaRPr>
          </a:p>
        </p:txBody>
      </p:sp>
      <p:sp>
        <p:nvSpPr>
          <p:cNvPr id="341" name="Google Shape;341;p31"/>
          <p:cNvSpPr/>
          <p:nvPr/>
        </p:nvSpPr>
        <p:spPr>
          <a:xfrm>
            <a:off x="4556425" y="2359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4556425" y="3574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31"/>
          <p:cNvCxnSpPr>
            <a:stCxn id="341" idx="6"/>
            <a:endCxn id="335" idx="2"/>
          </p:cNvCxnSpPr>
          <p:nvPr/>
        </p:nvCxnSpPr>
        <p:spPr>
          <a:xfrm>
            <a:off x="5264725" y="2713663"/>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31"/>
          <p:cNvCxnSpPr>
            <a:stCxn id="341" idx="6"/>
            <a:endCxn id="336" idx="2"/>
          </p:cNvCxnSpPr>
          <p:nvPr/>
        </p:nvCxnSpPr>
        <p:spPr>
          <a:xfrm>
            <a:off x="5264725" y="271366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31"/>
          <p:cNvCxnSpPr>
            <a:stCxn id="342" idx="6"/>
            <a:endCxn id="335" idx="2"/>
          </p:cNvCxnSpPr>
          <p:nvPr/>
        </p:nvCxnSpPr>
        <p:spPr>
          <a:xfrm flipH="1" rot="10800000">
            <a:off x="5264725" y="271371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31"/>
          <p:cNvCxnSpPr>
            <a:stCxn id="342" idx="6"/>
            <a:endCxn id="336" idx="2"/>
          </p:cNvCxnSpPr>
          <p:nvPr/>
        </p:nvCxnSpPr>
        <p:spPr>
          <a:xfrm>
            <a:off x="5264725" y="3928713"/>
            <a:ext cx="705300" cy="0"/>
          </a:xfrm>
          <a:prstGeom prst="straightConnector1">
            <a:avLst/>
          </a:prstGeom>
          <a:noFill/>
          <a:ln cap="flat" cmpd="sng" w="9525">
            <a:solidFill>
              <a:schemeClr val="dk2"/>
            </a:solidFill>
            <a:prstDash val="solid"/>
            <a:round/>
            <a:headEnd len="med" w="med" type="none"/>
            <a:tailEnd len="med" w="med" type="triangle"/>
          </a:ln>
        </p:spPr>
      </p:cxnSp>
      <p:sp>
        <p:nvSpPr>
          <p:cNvPr id="347" name="Google Shape;347;p31"/>
          <p:cNvSpPr txBox="1"/>
          <p:nvPr/>
        </p:nvSpPr>
        <p:spPr>
          <a:xfrm>
            <a:off x="6907150" y="2612725"/>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1</a:t>
            </a:r>
            <a:endParaRPr sz="900"/>
          </a:p>
        </p:txBody>
      </p:sp>
      <p:cxnSp>
        <p:nvCxnSpPr>
          <p:cNvPr id="348" name="Google Shape;348;p31"/>
          <p:cNvCxnSpPr>
            <a:stCxn id="340" idx="1"/>
            <a:endCxn id="349" idx="3"/>
          </p:cNvCxnSpPr>
          <p:nvPr/>
        </p:nvCxnSpPr>
        <p:spPr>
          <a:xfrm rot="10800000">
            <a:off x="5838900" y="2439750"/>
            <a:ext cx="2565300" cy="320100"/>
          </a:xfrm>
          <a:prstGeom prst="curvedConnector3">
            <a:avLst>
              <a:gd fmla="val 50002" name="adj1"/>
            </a:avLst>
          </a:prstGeom>
          <a:noFill/>
          <a:ln cap="flat" cmpd="sng" w="9525">
            <a:solidFill>
              <a:srgbClr val="FF0000"/>
            </a:solidFill>
            <a:prstDash val="solid"/>
            <a:round/>
            <a:headEnd len="med" w="med" type="triangle"/>
            <a:tailEnd len="med" w="med" type="none"/>
          </a:ln>
        </p:spPr>
      </p:cxnSp>
      <p:pic>
        <p:nvPicPr>
          <p:cNvPr id="350" name="Google Shape;350;p31"/>
          <p:cNvPicPr preferRelativeResize="0"/>
          <p:nvPr/>
        </p:nvPicPr>
        <p:blipFill>
          <a:blip r:embed="rId3">
            <a:alphaModFix/>
          </a:blip>
          <a:stretch>
            <a:fillRect/>
          </a:stretch>
        </p:blipFill>
        <p:spPr>
          <a:xfrm>
            <a:off x="4065482" y="1211250"/>
            <a:ext cx="4517475" cy="954750"/>
          </a:xfrm>
          <a:prstGeom prst="rect">
            <a:avLst/>
          </a:prstGeom>
          <a:noFill/>
          <a:ln>
            <a:noFill/>
          </a:ln>
        </p:spPr>
      </p:pic>
      <p:sp>
        <p:nvSpPr>
          <p:cNvPr id="349" name="Google Shape;349;p31"/>
          <p:cNvSpPr txBox="1"/>
          <p:nvPr/>
        </p:nvSpPr>
        <p:spPr>
          <a:xfrm>
            <a:off x="5396000" y="2191888"/>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2</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What is Deep Learning?</a:t>
            </a:r>
            <a:endParaRPr/>
          </a:p>
        </p:txBody>
      </p:sp>
      <p:sp>
        <p:nvSpPr>
          <p:cNvPr id="104" name="Google Shape;104;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pt-BR"/>
              <a:t>What is Artificial </a:t>
            </a:r>
            <a:r>
              <a:rPr lang="pt-BR"/>
              <a:t>Intelligence</a:t>
            </a:r>
            <a:r>
              <a:rPr lang="pt-BR"/>
              <a: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pt-BR"/>
              <a:t>What is Machine Learning?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Backpropagation (of error)</a:t>
            </a:r>
            <a:endParaRPr/>
          </a:p>
          <a:p>
            <a:pPr indent="0" lvl="0" marL="0" rtl="0" algn="l">
              <a:spcBef>
                <a:spcPts val="0"/>
              </a:spcBef>
              <a:spcAft>
                <a:spcPts val="0"/>
              </a:spcAft>
              <a:buNone/>
            </a:pPr>
            <a:r>
              <a:t/>
            </a:r>
            <a:endParaRPr/>
          </a:p>
        </p:txBody>
      </p:sp>
      <p:sp>
        <p:nvSpPr>
          <p:cNvPr id="356" name="Google Shape;356;p32"/>
          <p:cNvSpPr txBox="1"/>
          <p:nvPr>
            <p:ph idx="1" type="body"/>
          </p:nvPr>
        </p:nvSpPr>
        <p:spPr>
          <a:xfrm>
            <a:off x="311700" y="1152475"/>
            <a:ext cx="333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much does a weight influences the error?</a:t>
            </a:r>
            <a:endParaRPr/>
          </a:p>
          <a:p>
            <a:pPr indent="-342900" lvl="0" marL="457200" rtl="0" algn="l">
              <a:spcBef>
                <a:spcPts val="0"/>
              </a:spcBef>
              <a:spcAft>
                <a:spcPts val="0"/>
              </a:spcAft>
              <a:buSzPts val="1800"/>
              <a:buChar char="●"/>
            </a:pPr>
            <a:r>
              <a:rPr lang="pt-BR"/>
              <a:t>Needed to update the weights of the hidden neurons.</a:t>
            </a:r>
            <a:endParaRPr/>
          </a:p>
          <a:p>
            <a:pPr indent="-342900" lvl="0" marL="457200" rtl="0" algn="l">
              <a:spcBef>
                <a:spcPts val="0"/>
              </a:spcBef>
              <a:spcAft>
                <a:spcPts val="0"/>
              </a:spcAft>
              <a:buSzPts val="1800"/>
              <a:buChar char="●"/>
            </a:pPr>
            <a:r>
              <a:rPr lang="pt-BR"/>
              <a:t>Derivative Chain Rule.</a:t>
            </a:r>
            <a:endParaRPr/>
          </a:p>
          <a:p>
            <a:pPr indent="0" lvl="0" marL="0" rtl="0" algn="l">
              <a:spcBef>
                <a:spcPts val="1600"/>
              </a:spcBef>
              <a:spcAft>
                <a:spcPts val="1600"/>
              </a:spcAft>
              <a:buNone/>
            </a:pPr>
            <a:r>
              <a:t/>
            </a:r>
            <a:endParaRPr/>
          </a:p>
        </p:txBody>
      </p:sp>
      <p:sp>
        <p:nvSpPr>
          <p:cNvPr id="357" name="Google Shape;357;p32"/>
          <p:cNvSpPr/>
          <p:nvPr/>
        </p:nvSpPr>
        <p:spPr>
          <a:xfrm>
            <a:off x="5970075" y="2359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5970075" y="35746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7383725" y="29671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y</a:t>
            </a:r>
            <a:endParaRPr/>
          </a:p>
        </p:txBody>
      </p:sp>
      <p:cxnSp>
        <p:nvCxnSpPr>
          <p:cNvPr id="360" name="Google Shape;360;p32"/>
          <p:cNvCxnSpPr>
            <a:stCxn id="357" idx="6"/>
            <a:endCxn id="359" idx="2"/>
          </p:cNvCxnSpPr>
          <p:nvPr/>
        </p:nvCxnSpPr>
        <p:spPr>
          <a:xfrm>
            <a:off x="6678375" y="2713713"/>
            <a:ext cx="705300" cy="6075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32"/>
          <p:cNvCxnSpPr>
            <a:stCxn id="358" idx="6"/>
            <a:endCxn id="359" idx="2"/>
          </p:cNvCxnSpPr>
          <p:nvPr/>
        </p:nvCxnSpPr>
        <p:spPr>
          <a:xfrm flipH="1" rot="10800000">
            <a:off x="6678375" y="3321263"/>
            <a:ext cx="705300" cy="607500"/>
          </a:xfrm>
          <a:prstGeom prst="straightConnector1">
            <a:avLst/>
          </a:prstGeom>
          <a:noFill/>
          <a:ln cap="flat" cmpd="sng" w="9525">
            <a:solidFill>
              <a:schemeClr val="dk2"/>
            </a:solidFill>
            <a:prstDash val="solid"/>
            <a:round/>
            <a:headEnd len="med" w="med" type="none"/>
            <a:tailEnd len="med" w="med" type="triangle"/>
          </a:ln>
        </p:spPr>
      </p:cxnSp>
      <p:sp>
        <p:nvSpPr>
          <p:cNvPr id="362" name="Google Shape;362;p32"/>
          <p:cNvSpPr txBox="1"/>
          <p:nvPr/>
        </p:nvSpPr>
        <p:spPr>
          <a:xfrm>
            <a:off x="8404200" y="2571750"/>
            <a:ext cx="612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Error</a:t>
            </a:r>
            <a:endParaRPr>
              <a:solidFill>
                <a:srgbClr val="FF0000"/>
              </a:solidFill>
            </a:endParaRPr>
          </a:p>
        </p:txBody>
      </p:sp>
      <p:sp>
        <p:nvSpPr>
          <p:cNvPr id="363" name="Google Shape;363;p32"/>
          <p:cNvSpPr/>
          <p:nvPr/>
        </p:nvSpPr>
        <p:spPr>
          <a:xfrm>
            <a:off x="4556425" y="2359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4556425" y="3574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32"/>
          <p:cNvCxnSpPr>
            <a:stCxn id="363" idx="6"/>
            <a:endCxn id="357" idx="2"/>
          </p:cNvCxnSpPr>
          <p:nvPr/>
        </p:nvCxnSpPr>
        <p:spPr>
          <a:xfrm>
            <a:off x="5264725" y="2713663"/>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32"/>
          <p:cNvCxnSpPr>
            <a:stCxn id="363" idx="6"/>
            <a:endCxn id="358" idx="2"/>
          </p:cNvCxnSpPr>
          <p:nvPr/>
        </p:nvCxnSpPr>
        <p:spPr>
          <a:xfrm>
            <a:off x="5264725" y="271366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32"/>
          <p:cNvCxnSpPr>
            <a:stCxn id="364" idx="6"/>
            <a:endCxn id="357" idx="2"/>
          </p:cNvCxnSpPr>
          <p:nvPr/>
        </p:nvCxnSpPr>
        <p:spPr>
          <a:xfrm flipH="1" rot="10800000">
            <a:off x="5264725" y="271371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32"/>
          <p:cNvCxnSpPr>
            <a:stCxn id="364" idx="6"/>
            <a:endCxn id="358" idx="2"/>
          </p:cNvCxnSpPr>
          <p:nvPr/>
        </p:nvCxnSpPr>
        <p:spPr>
          <a:xfrm>
            <a:off x="5264725" y="3928713"/>
            <a:ext cx="705300" cy="0"/>
          </a:xfrm>
          <a:prstGeom prst="straightConnector1">
            <a:avLst/>
          </a:prstGeom>
          <a:noFill/>
          <a:ln cap="flat" cmpd="sng" w="9525">
            <a:solidFill>
              <a:schemeClr val="dk2"/>
            </a:solidFill>
            <a:prstDash val="solid"/>
            <a:round/>
            <a:headEnd len="med" w="med" type="none"/>
            <a:tailEnd len="med" w="med" type="triangle"/>
          </a:ln>
        </p:spPr>
      </p:cxnSp>
      <p:sp>
        <p:nvSpPr>
          <p:cNvPr id="369" name="Google Shape;369;p32"/>
          <p:cNvSpPr txBox="1"/>
          <p:nvPr/>
        </p:nvSpPr>
        <p:spPr>
          <a:xfrm>
            <a:off x="6907150" y="2612725"/>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1</a:t>
            </a:r>
            <a:endParaRPr sz="900"/>
          </a:p>
        </p:txBody>
      </p:sp>
      <p:cxnSp>
        <p:nvCxnSpPr>
          <p:cNvPr id="370" name="Google Shape;370;p32"/>
          <p:cNvCxnSpPr>
            <a:stCxn id="362" idx="1"/>
            <a:endCxn id="371" idx="3"/>
          </p:cNvCxnSpPr>
          <p:nvPr/>
        </p:nvCxnSpPr>
        <p:spPr>
          <a:xfrm rot="10800000">
            <a:off x="5838900" y="2439750"/>
            <a:ext cx="2565300" cy="320100"/>
          </a:xfrm>
          <a:prstGeom prst="curvedConnector3">
            <a:avLst>
              <a:gd fmla="val 50002" name="adj1"/>
            </a:avLst>
          </a:prstGeom>
          <a:noFill/>
          <a:ln cap="flat" cmpd="sng" w="9525">
            <a:solidFill>
              <a:srgbClr val="FF0000"/>
            </a:solidFill>
            <a:prstDash val="solid"/>
            <a:round/>
            <a:headEnd len="med" w="med" type="triangle"/>
            <a:tailEnd len="med" w="med" type="none"/>
          </a:ln>
        </p:spPr>
      </p:cxnSp>
      <p:pic>
        <p:nvPicPr>
          <p:cNvPr id="372" name="Google Shape;372;p32"/>
          <p:cNvPicPr preferRelativeResize="0"/>
          <p:nvPr/>
        </p:nvPicPr>
        <p:blipFill>
          <a:blip r:embed="rId3">
            <a:alphaModFix/>
          </a:blip>
          <a:stretch>
            <a:fillRect/>
          </a:stretch>
        </p:blipFill>
        <p:spPr>
          <a:xfrm>
            <a:off x="4065482" y="1211250"/>
            <a:ext cx="4517475" cy="954750"/>
          </a:xfrm>
          <a:prstGeom prst="rect">
            <a:avLst/>
          </a:prstGeom>
          <a:noFill/>
          <a:ln>
            <a:noFill/>
          </a:ln>
        </p:spPr>
      </p:pic>
      <p:sp>
        <p:nvSpPr>
          <p:cNvPr id="371" name="Google Shape;371;p32"/>
          <p:cNvSpPr txBox="1"/>
          <p:nvPr/>
        </p:nvSpPr>
        <p:spPr>
          <a:xfrm>
            <a:off x="5396000" y="2191888"/>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2</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378" name="Google Shape;378;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379" name="Google Shape;379;p33"/>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380" name="Google Shape;380;p33"/>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381" name="Google Shape;381;p33"/>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382" name="Google Shape;382;p33"/>
          <p:cNvCxnSpPr>
            <a:stCxn id="379" idx="6"/>
            <a:endCxn id="381"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383" name="Google Shape;383;p33"/>
          <p:cNvCxnSpPr>
            <a:stCxn id="380" idx="6"/>
            <a:endCxn id="381"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384" name="Google Shape;384;p33"/>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385" name="Google Shape;385;p33"/>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386" name="Google Shape;386;p33"/>
          <p:cNvCxnSpPr>
            <a:stCxn id="384" idx="6"/>
            <a:endCxn id="379"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387" name="Google Shape;387;p33"/>
          <p:cNvCxnSpPr>
            <a:stCxn id="384" idx="6"/>
            <a:endCxn id="380"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33"/>
          <p:cNvCxnSpPr>
            <a:stCxn id="385" idx="6"/>
            <a:endCxn id="379"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33"/>
          <p:cNvCxnSpPr>
            <a:stCxn id="385" idx="6"/>
            <a:endCxn id="380"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390" name="Google Shape;390;p33"/>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1 </a:t>
            </a:r>
            <a:r>
              <a:rPr lang="pt-BR"/>
              <a:t>= 0.5</a:t>
            </a:r>
            <a:endParaRPr/>
          </a:p>
        </p:txBody>
      </p:sp>
      <p:sp>
        <p:nvSpPr>
          <p:cNvPr id="391" name="Google Shape;391;p33"/>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5</a:t>
            </a:r>
            <a:r>
              <a:rPr lang="pt-BR" sz="900"/>
              <a:t> </a:t>
            </a:r>
            <a:r>
              <a:rPr lang="pt-BR"/>
              <a:t>= 0.5</a:t>
            </a:r>
            <a:endParaRPr/>
          </a:p>
        </p:txBody>
      </p:sp>
      <p:sp>
        <p:nvSpPr>
          <p:cNvPr id="392" name="Google Shape;392;p33"/>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2</a:t>
            </a:r>
            <a:r>
              <a:rPr lang="pt-BR" sz="900"/>
              <a:t> </a:t>
            </a:r>
            <a:r>
              <a:rPr lang="pt-BR"/>
              <a:t>= 2</a:t>
            </a:r>
            <a:endParaRPr/>
          </a:p>
        </p:txBody>
      </p:sp>
      <p:sp>
        <p:nvSpPr>
          <p:cNvPr id="393" name="Google Shape;393;p33"/>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3</a:t>
            </a:r>
            <a:r>
              <a:rPr lang="pt-BR" sz="900"/>
              <a:t> </a:t>
            </a:r>
            <a:r>
              <a:rPr lang="pt-BR"/>
              <a:t>= 1</a:t>
            </a:r>
            <a:endParaRPr/>
          </a:p>
        </p:txBody>
      </p:sp>
      <p:sp>
        <p:nvSpPr>
          <p:cNvPr id="394" name="Google Shape;394;p33"/>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4</a:t>
            </a:r>
            <a:r>
              <a:rPr lang="pt-BR" sz="900"/>
              <a:t> </a:t>
            </a:r>
            <a:r>
              <a:rPr lang="pt-BR"/>
              <a:t>= 1</a:t>
            </a:r>
            <a:endParaRPr/>
          </a:p>
        </p:txBody>
      </p:sp>
      <p:sp>
        <p:nvSpPr>
          <p:cNvPr id="395" name="Google Shape;395;p33"/>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6</a:t>
            </a:r>
            <a:r>
              <a:rPr lang="pt-BR" sz="900"/>
              <a:t> </a:t>
            </a:r>
            <a:r>
              <a:rPr lang="pt-BR"/>
              <a:t>= 2</a:t>
            </a:r>
            <a:endParaRPr/>
          </a:p>
        </p:txBody>
      </p:sp>
      <p:sp>
        <p:nvSpPr>
          <p:cNvPr id="396" name="Google Shape;396;p33"/>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397" name="Google Shape;397;p33"/>
          <p:cNvSpPr txBox="1"/>
          <p:nvPr/>
        </p:nvSpPr>
        <p:spPr>
          <a:xfrm>
            <a:off x="7331575" y="2377075"/>
            <a:ext cx="1438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e = Y-Y</a:t>
            </a:r>
            <a:r>
              <a:rPr lang="pt-BR" sz="800">
                <a:solidFill>
                  <a:srgbClr val="3C4043"/>
                </a:solidFill>
                <a:highlight>
                  <a:srgbClr val="FFFFFF"/>
                </a:highlight>
              </a:rPr>
              <a:t>p </a:t>
            </a:r>
            <a:r>
              <a:rPr lang="pt-BR">
                <a:solidFill>
                  <a:srgbClr val="3C4043"/>
                </a:solidFill>
                <a:highlight>
                  <a:srgbClr val="FFFFFF"/>
                </a:highlight>
              </a:rPr>
              <a:t>= -10</a:t>
            </a:r>
            <a:endParaRPr>
              <a:solidFill>
                <a:srgbClr val="3C4043"/>
              </a:solidFill>
              <a:highlight>
                <a:srgbClr val="FFFFFF"/>
              </a:highlight>
            </a:endParaRPr>
          </a:p>
        </p:txBody>
      </p:sp>
      <p:sp>
        <p:nvSpPr>
          <p:cNvPr id="398" name="Google Shape;398;p33"/>
          <p:cNvSpPr txBox="1"/>
          <p:nvPr/>
        </p:nvSpPr>
        <p:spPr>
          <a:xfrm>
            <a:off x="7397875" y="2914550"/>
            <a:ext cx="11403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E</a:t>
            </a:r>
            <a:r>
              <a:rPr lang="pt-BR">
                <a:solidFill>
                  <a:srgbClr val="3C4043"/>
                </a:solidFill>
                <a:highlight>
                  <a:srgbClr val="FFFFFF"/>
                </a:highlight>
              </a:rPr>
              <a:t> = |e|</a:t>
            </a:r>
            <a:r>
              <a:rPr lang="pt-BR" sz="800">
                <a:solidFill>
                  <a:srgbClr val="3C4043"/>
                </a:solidFill>
                <a:highlight>
                  <a:srgbClr val="FFFFFF"/>
                </a:highlight>
              </a:rPr>
              <a:t> </a:t>
            </a:r>
            <a:r>
              <a:rPr lang="pt-BR">
                <a:solidFill>
                  <a:srgbClr val="3C4043"/>
                </a:solidFill>
                <a:highlight>
                  <a:srgbClr val="FFFFFF"/>
                </a:highlight>
              </a:rPr>
              <a:t>= 10</a:t>
            </a:r>
            <a:endParaRPr>
              <a:solidFill>
                <a:srgbClr val="3C4043"/>
              </a:solidFill>
              <a:highlight>
                <a:srgbClr val="FFFFFF"/>
              </a:highlight>
            </a:endParaRPr>
          </a:p>
        </p:txBody>
      </p:sp>
      <p:sp>
        <p:nvSpPr>
          <p:cNvPr id="399" name="Google Shape;399;p33"/>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400" name="Google Shape;400;p33"/>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401" name="Google Shape;401;p33"/>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407" name="Google Shape;407;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08" name="Google Shape;408;p34"/>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09" name="Google Shape;409;p34"/>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410" name="Google Shape;410;p34"/>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411" name="Google Shape;411;p34"/>
          <p:cNvCxnSpPr>
            <a:stCxn id="408" idx="6"/>
            <a:endCxn id="410"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34"/>
          <p:cNvCxnSpPr>
            <a:stCxn id="409" idx="6"/>
            <a:endCxn id="410"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413" name="Google Shape;413;p34"/>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14" name="Google Shape;414;p34"/>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415" name="Google Shape;415;p34"/>
          <p:cNvCxnSpPr>
            <a:stCxn id="413" idx="6"/>
            <a:endCxn id="408"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416" name="Google Shape;416;p34"/>
          <p:cNvCxnSpPr>
            <a:stCxn id="413" idx="6"/>
            <a:endCxn id="409"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17" name="Google Shape;417;p34"/>
          <p:cNvCxnSpPr>
            <a:stCxn id="414" idx="6"/>
            <a:endCxn id="408"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18" name="Google Shape;418;p34"/>
          <p:cNvCxnSpPr>
            <a:stCxn id="414" idx="6"/>
            <a:endCxn id="409"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419" name="Google Shape;419;p34"/>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1 </a:t>
            </a:r>
            <a:r>
              <a:rPr lang="pt-BR"/>
              <a:t>= 0.5</a:t>
            </a:r>
            <a:endParaRPr/>
          </a:p>
        </p:txBody>
      </p:sp>
      <p:sp>
        <p:nvSpPr>
          <p:cNvPr id="420" name="Google Shape;420;p34"/>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421" name="Google Shape;421;p34"/>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2 </a:t>
            </a:r>
            <a:r>
              <a:rPr lang="pt-BR"/>
              <a:t>= 2</a:t>
            </a:r>
            <a:endParaRPr/>
          </a:p>
        </p:txBody>
      </p:sp>
      <p:sp>
        <p:nvSpPr>
          <p:cNvPr id="422" name="Google Shape;422;p34"/>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3 </a:t>
            </a:r>
            <a:r>
              <a:rPr lang="pt-BR"/>
              <a:t>= 1</a:t>
            </a:r>
            <a:endParaRPr/>
          </a:p>
        </p:txBody>
      </p:sp>
      <p:sp>
        <p:nvSpPr>
          <p:cNvPr id="423" name="Google Shape;423;p34"/>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4 </a:t>
            </a:r>
            <a:r>
              <a:rPr lang="pt-BR"/>
              <a:t>= 1</a:t>
            </a:r>
            <a:endParaRPr/>
          </a:p>
        </p:txBody>
      </p:sp>
      <p:sp>
        <p:nvSpPr>
          <p:cNvPr id="424" name="Google Shape;424;p34"/>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6 </a:t>
            </a:r>
            <a:r>
              <a:rPr lang="pt-BR"/>
              <a:t>= 2</a:t>
            </a:r>
            <a:endParaRPr/>
          </a:p>
        </p:txBody>
      </p:sp>
      <p:sp>
        <p:nvSpPr>
          <p:cNvPr id="425" name="Google Shape;425;p34"/>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426" name="Google Shape;426;p34"/>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427" name="Google Shape;427;p34"/>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428" name="Google Shape;428;p34"/>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434" name="Google Shape;434;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35" name="Google Shape;435;p35"/>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36" name="Google Shape;436;p35"/>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437" name="Google Shape;437;p35"/>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438" name="Google Shape;438;p35"/>
          <p:cNvCxnSpPr>
            <a:stCxn id="435" idx="6"/>
            <a:endCxn id="437"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439" name="Google Shape;439;p35"/>
          <p:cNvCxnSpPr>
            <a:stCxn id="436" idx="6"/>
            <a:endCxn id="437"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440" name="Google Shape;440;p35"/>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41" name="Google Shape;441;p35"/>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442" name="Google Shape;442;p35"/>
          <p:cNvCxnSpPr>
            <a:stCxn id="440" idx="6"/>
            <a:endCxn id="435"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443" name="Google Shape;443;p35"/>
          <p:cNvCxnSpPr>
            <a:stCxn id="440" idx="6"/>
            <a:endCxn id="436"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44" name="Google Shape;444;p35"/>
          <p:cNvCxnSpPr>
            <a:stCxn id="441" idx="6"/>
            <a:endCxn id="435"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45" name="Google Shape;445;p35"/>
          <p:cNvCxnSpPr>
            <a:stCxn id="441" idx="6"/>
            <a:endCxn id="436"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446" name="Google Shape;446;p35"/>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1 </a:t>
            </a:r>
            <a:r>
              <a:rPr lang="pt-BR"/>
              <a:t>= 0.5</a:t>
            </a:r>
            <a:endParaRPr/>
          </a:p>
        </p:txBody>
      </p:sp>
      <p:sp>
        <p:nvSpPr>
          <p:cNvPr id="447" name="Google Shape;447;p35"/>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448" name="Google Shape;448;p35"/>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2 </a:t>
            </a:r>
            <a:r>
              <a:rPr lang="pt-BR"/>
              <a:t>= 2</a:t>
            </a:r>
            <a:endParaRPr/>
          </a:p>
        </p:txBody>
      </p:sp>
      <p:sp>
        <p:nvSpPr>
          <p:cNvPr id="449" name="Google Shape;449;p35"/>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3 </a:t>
            </a:r>
            <a:r>
              <a:rPr lang="pt-BR"/>
              <a:t>= 1</a:t>
            </a:r>
            <a:endParaRPr/>
          </a:p>
        </p:txBody>
      </p:sp>
      <p:sp>
        <p:nvSpPr>
          <p:cNvPr id="450" name="Google Shape;450;p35"/>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4 </a:t>
            </a:r>
            <a:r>
              <a:rPr lang="pt-BR"/>
              <a:t>= 1</a:t>
            </a:r>
            <a:endParaRPr/>
          </a:p>
        </p:txBody>
      </p:sp>
      <p:sp>
        <p:nvSpPr>
          <p:cNvPr id="451" name="Google Shape;451;p35"/>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452" name="Google Shape;452;p35"/>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453" name="Google Shape;453;p35"/>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454" name="Google Shape;454;p35"/>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455" name="Google Shape;455;p35"/>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461" name="Google Shape;461;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62" name="Google Shape;462;p36"/>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63" name="Google Shape;463;p36"/>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464" name="Google Shape;464;p36"/>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465" name="Google Shape;465;p36"/>
          <p:cNvCxnSpPr>
            <a:stCxn id="462" idx="6"/>
            <a:endCxn id="464"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466" name="Google Shape;466;p36"/>
          <p:cNvCxnSpPr>
            <a:stCxn id="463" idx="6"/>
            <a:endCxn id="464"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467" name="Google Shape;467;p36"/>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68" name="Google Shape;468;p36"/>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469" name="Google Shape;469;p36"/>
          <p:cNvCxnSpPr>
            <a:stCxn id="467" idx="6"/>
            <a:endCxn id="462"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p36"/>
          <p:cNvCxnSpPr>
            <a:stCxn id="467" idx="6"/>
            <a:endCxn id="463"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36"/>
          <p:cNvCxnSpPr>
            <a:stCxn id="468" idx="6"/>
            <a:endCxn id="462"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72" name="Google Shape;472;p36"/>
          <p:cNvCxnSpPr>
            <a:stCxn id="468" idx="6"/>
            <a:endCxn id="463"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473" name="Google Shape;473;p36"/>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1 </a:t>
            </a:r>
            <a:r>
              <a:rPr lang="pt-BR">
                <a:solidFill>
                  <a:srgbClr val="FF0000"/>
                </a:solidFill>
              </a:rPr>
              <a:t>= 0.44</a:t>
            </a:r>
            <a:endParaRPr>
              <a:solidFill>
                <a:srgbClr val="FF0000"/>
              </a:solidFill>
            </a:endParaRPr>
          </a:p>
        </p:txBody>
      </p:sp>
      <p:sp>
        <p:nvSpPr>
          <p:cNvPr id="474" name="Google Shape;474;p36"/>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475" name="Google Shape;475;p36"/>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2 </a:t>
            </a:r>
            <a:r>
              <a:rPr lang="pt-BR"/>
              <a:t>= 2</a:t>
            </a:r>
            <a:endParaRPr/>
          </a:p>
        </p:txBody>
      </p:sp>
      <p:sp>
        <p:nvSpPr>
          <p:cNvPr id="476" name="Google Shape;476;p36"/>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3 </a:t>
            </a:r>
            <a:r>
              <a:rPr lang="pt-BR"/>
              <a:t>= 1</a:t>
            </a:r>
            <a:endParaRPr/>
          </a:p>
        </p:txBody>
      </p:sp>
      <p:sp>
        <p:nvSpPr>
          <p:cNvPr id="477" name="Google Shape;477;p36"/>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4 </a:t>
            </a:r>
            <a:r>
              <a:rPr lang="pt-BR"/>
              <a:t>= 1</a:t>
            </a:r>
            <a:endParaRPr/>
          </a:p>
        </p:txBody>
      </p:sp>
      <p:sp>
        <p:nvSpPr>
          <p:cNvPr id="478" name="Google Shape;478;p36"/>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479" name="Google Shape;479;p36"/>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480" name="Google Shape;480;p36"/>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481" name="Google Shape;481;p36"/>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482" name="Google Shape;482;p36"/>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488" name="Google Shape;488;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89" name="Google Shape;489;p37"/>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90" name="Google Shape;490;p37"/>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491" name="Google Shape;491;p37"/>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492" name="Google Shape;492;p37"/>
          <p:cNvCxnSpPr>
            <a:stCxn id="489" idx="6"/>
            <a:endCxn id="491"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493" name="Google Shape;493;p37"/>
          <p:cNvCxnSpPr>
            <a:stCxn id="490" idx="6"/>
            <a:endCxn id="491"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494" name="Google Shape;494;p37"/>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95" name="Google Shape;495;p37"/>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496" name="Google Shape;496;p37"/>
          <p:cNvCxnSpPr>
            <a:stCxn id="494" idx="6"/>
            <a:endCxn id="489"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497" name="Google Shape;497;p37"/>
          <p:cNvCxnSpPr>
            <a:stCxn id="494" idx="6"/>
            <a:endCxn id="490"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98" name="Google Shape;498;p37"/>
          <p:cNvCxnSpPr>
            <a:stCxn id="495" idx="6"/>
            <a:endCxn id="489"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99" name="Google Shape;499;p37"/>
          <p:cNvCxnSpPr>
            <a:stCxn id="495" idx="6"/>
            <a:endCxn id="490"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500" name="Google Shape;500;p37"/>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1 </a:t>
            </a:r>
            <a:r>
              <a:rPr lang="pt-BR">
                <a:solidFill>
                  <a:srgbClr val="FF0000"/>
                </a:solidFill>
              </a:rPr>
              <a:t>= 0.44</a:t>
            </a:r>
            <a:endParaRPr>
              <a:solidFill>
                <a:srgbClr val="FF0000"/>
              </a:solidFill>
            </a:endParaRPr>
          </a:p>
        </p:txBody>
      </p:sp>
      <p:sp>
        <p:nvSpPr>
          <p:cNvPr id="501" name="Google Shape;501;p37"/>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502" name="Google Shape;502;p37"/>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2 </a:t>
            </a:r>
            <a:r>
              <a:rPr lang="pt-BR">
                <a:solidFill>
                  <a:srgbClr val="FF0000"/>
                </a:solidFill>
              </a:rPr>
              <a:t>= 1.7</a:t>
            </a:r>
            <a:endParaRPr>
              <a:solidFill>
                <a:srgbClr val="FF0000"/>
              </a:solidFill>
            </a:endParaRPr>
          </a:p>
        </p:txBody>
      </p:sp>
      <p:sp>
        <p:nvSpPr>
          <p:cNvPr id="503" name="Google Shape;503;p37"/>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3 </a:t>
            </a:r>
            <a:r>
              <a:rPr lang="pt-BR">
                <a:solidFill>
                  <a:srgbClr val="FF0000"/>
                </a:solidFill>
              </a:rPr>
              <a:t>= 0.94</a:t>
            </a:r>
            <a:endParaRPr>
              <a:solidFill>
                <a:srgbClr val="FF0000"/>
              </a:solidFill>
            </a:endParaRPr>
          </a:p>
        </p:txBody>
      </p:sp>
      <p:sp>
        <p:nvSpPr>
          <p:cNvPr id="504" name="Google Shape;504;p37"/>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4 </a:t>
            </a:r>
            <a:r>
              <a:rPr lang="pt-BR">
                <a:solidFill>
                  <a:srgbClr val="FF0000"/>
                </a:solidFill>
              </a:rPr>
              <a:t>= 85</a:t>
            </a:r>
            <a:endParaRPr>
              <a:solidFill>
                <a:srgbClr val="FF0000"/>
              </a:solidFill>
            </a:endParaRPr>
          </a:p>
        </p:txBody>
      </p:sp>
      <p:sp>
        <p:nvSpPr>
          <p:cNvPr id="505" name="Google Shape;505;p37"/>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506" name="Google Shape;506;p37"/>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507" name="Google Shape;507;p37"/>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508" name="Google Shape;508;p37"/>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509" name="Google Shape;509;p37"/>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515" name="Google Shape;515;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516" name="Google Shape;516;p38"/>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38"/>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p38"/>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19" name="Google Shape;519;p38"/>
          <p:cNvCxnSpPr>
            <a:stCxn id="516" idx="6"/>
            <a:endCxn id="518"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p38"/>
          <p:cNvCxnSpPr>
            <a:stCxn id="517" idx="6"/>
            <a:endCxn id="518"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38"/>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522" name="Google Shape;522;p38"/>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523" name="Google Shape;523;p38"/>
          <p:cNvCxnSpPr>
            <a:stCxn id="521" idx="6"/>
            <a:endCxn id="516"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38"/>
          <p:cNvCxnSpPr>
            <a:stCxn id="521" idx="6"/>
            <a:endCxn id="517"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38"/>
          <p:cNvCxnSpPr>
            <a:stCxn id="522" idx="6"/>
            <a:endCxn id="516"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38"/>
          <p:cNvCxnSpPr>
            <a:stCxn id="522" idx="6"/>
            <a:endCxn id="517"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38"/>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1 </a:t>
            </a:r>
            <a:r>
              <a:rPr lang="pt-BR">
                <a:solidFill>
                  <a:srgbClr val="FF0000"/>
                </a:solidFill>
              </a:rPr>
              <a:t>= 0.44</a:t>
            </a:r>
            <a:endParaRPr>
              <a:solidFill>
                <a:srgbClr val="FF0000"/>
              </a:solidFill>
            </a:endParaRPr>
          </a:p>
        </p:txBody>
      </p:sp>
      <p:sp>
        <p:nvSpPr>
          <p:cNvPr id="528" name="Google Shape;528;p38"/>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529" name="Google Shape;529;p38"/>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2 </a:t>
            </a:r>
            <a:r>
              <a:rPr lang="pt-BR">
                <a:solidFill>
                  <a:srgbClr val="FF0000"/>
                </a:solidFill>
              </a:rPr>
              <a:t>= 1.7</a:t>
            </a:r>
            <a:endParaRPr>
              <a:solidFill>
                <a:srgbClr val="FF0000"/>
              </a:solidFill>
            </a:endParaRPr>
          </a:p>
        </p:txBody>
      </p:sp>
      <p:sp>
        <p:nvSpPr>
          <p:cNvPr id="530" name="Google Shape;530;p38"/>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3 </a:t>
            </a:r>
            <a:r>
              <a:rPr lang="pt-BR">
                <a:solidFill>
                  <a:srgbClr val="FF0000"/>
                </a:solidFill>
              </a:rPr>
              <a:t>= 0.94</a:t>
            </a:r>
            <a:endParaRPr>
              <a:solidFill>
                <a:srgbClr val="FF0000"/>
              </a:solidFill>
            </a:endParaRPr>
          </a:p>
        </p:txBody>
      </p:sp>
      <p:sp>
        <p:nvSpPr>
          <p:cNvPr id="531" name="Google Shape;531;p38"/>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4 </a:t>
            </a:r>
            <a:r>
              <a:rPr lang="pt-BR">
                <a:solidFill>
                  <a:srgbClr val="FF0000"/>
                </a:solidFill>
              </a:rPr>
              <a:t>= 85</a:t>
            </a:r>
            <a:endParaRPr>
              <a:solidFill>
                <a:srgbClr val="FF0000"/>
              </a:solidFill>
            </a:endParaRPr>
          </a:p>
        </p:txBody>
      </p:sp>
      <p:sp>
        <p:nvSpPr>
          <p:cNvPr id="532" name="Google Shape;532;p38"/>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533" name="Google Shape;533;p38"/>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 </a:t>
            </a:r>
            <a:endParaRPr>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534" name="Google Shape;534;p38"/>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535" name="Google Shape;535;p38"/>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536" name="Google Shape;536;p38"/>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542" name="Google Shape;542;p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543" name="Google Shape;543;p39"/>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rgbClr val="FF0000"/>
                </a:solidFill>
              </a:rPr>
              <a:t>1.82</a:t>
            </a:r>
            <a:endParaRPr sz="1200">
              <a:solidFill>
                <a:srgbClr val="FF0000"/>
              </a:solidFill>
            </a:endParaRPr>
          </a:p>
        </p:txBody>
      </p:sp>
      <p:sp>
        <p:nvSpPr>
          <p:cNvPr id="544" name="Google Shape;544;p39"/>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rgbClr val="FF0000"/>
                </a:solidFill>
              </a:rPr>
              <a:t>4.25</a:t>
            </a:r>
            <a:endParaRPr sz="1200">
              <a:solidFill>
                <a:srgbClr val="FF0000"/>
              </a:solidFill>
            </a:endParaRPr>
          </a:p>
        </p:txBody>
      </p:sp>
      <p:sp>
        <p:nvSpPr>
          <p:cNvPr id="545" name="Google Shape;545;p39"/>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0000"/>
                </a:solidFill>
              </a:rPr>
              <a:t>6.921</a:t>
            </a:r>
            <a:endParaRPr sz="1000">
              <a:solidFill>
                <a:srgbClr val="FF0000"/>
              </a:solidFill>
            </a:endParaRPr>
          </a:p>
        </p:txBody>
      </p:sp>
      <p:cxnSp>
        <p:nvCxnSpPr>
          <p:cNvPr id="546" name="Google Shape;546;p39"/>
          <p:cNvCxnSpPr>
            <a:stCxn id="543" idx="6"/>
            <a:endCxn id="545"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547" name="Google Shape;547;p39"/>
          <p:cNvCxnSpPr>
            <a:stCxn id="544" idx="6"/>
            <a:endCxn id="545"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548" name="Google Shape;548;p39"/>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549" name="Google Shape;549;p39"/>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550" name="Google Shape;550;p39"/>
          <p:cNvCxnSpPr>
            <a:stCxn id="548" idx="6"/>
            <a:endCxn id="543"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551" name="Google Shape;551;p39"/>
          <p:cNvCxnSpPr>
            <a:stCxn id="548" idx="6"/>
            <a:endCxn id="544"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52" name="Google Shape;552;p39"/>
          <p:cNvCxnSpPr>
            <a:stCxn id="549" idx="6"/>
            <a:endCxn id="543"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53" name="Google Shape;553;p39"/>
          <p:cNvCxnSpPr>
            <a:stCxn id="549" idx="6"/>
            <a:endCxn id="544"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554" name="Google Shape;554;p39"/>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1 </a:t>
            </a:r>
            <a:r>
              <a:rPr lang="pt-BR">
                <a:solidFill>
                  <a:srgbClr val="FF0000"/>
                </a:solidFill>
              </a:rPr>
              <a:t>= 0.44</a:t>
            </a:r>
            <a:endParaRPr>
              <a:solidFill>
                <a:srgbClr val="FF0000"/>
              </a:solidFill>
            </a:endParaRPr>
          </a:p>
        </p:txBody>
      </p:sp>
      <p:sp>
        <p:nvSpPr>
          <p:cNvPr id="555" name="Google Shape;555;p39"/>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556" name="Google Shape;556;p39"/>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2 </a:t>
            </a:r>
            <a:r>
              <a:rPr lang="pt-BR">
                <a:solidFill>
                  <a:srgbClr val="FF0000"/>
                </a:solidFill>
              </a:rPr>
              <a:t>= 1.7</a:t>
            </a:r>
            <a:endParaRPr>
              <a:solidFill>
                <a:srgbClr val="FF0000"/>
              </a:solidFill>
            </a:endParaRPr>
          </a:p>
        </p:txBody>
      </p:sp>
      <p:sp>
        <p:nvSpPr>
          <p:cNvPr id="557" name="Google Shape;557;p39"/>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3 </a:t>
            </a:r>
            <a:r>
              <a:rPr lang="pt-BR">
                <a:solidFill>
                  <a:srgbClr val="FF0000"/>
                </a:solidFill>
              </a:rPr>
              <a:t>= 0.94</a:t>
            </a:r>
            <a:endParaRPr>
              <a:solidFill>
                <a:srgbClr val="FF0000"/>
              </a:solidFill>
            </a:endParaRPr>
          </a:p>
        </p:txBody>
      </p:sp>
      <p:sp>
        <p:nvSpPr>
          <p:cNvPr id="558" name="Google Shape;558;p39"/>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4 </a:t>
            </a:r>
            <a:r>
              <a:rPr lang="pt-BR">
                <a:solidFill>
                  <a:srgbClr val="FF0000"/>
                </a:solidFill>
              </a:rPr>
              <a:t>= 85</a:t>
            </a:r>
            <a:endParaRPr>
              <a:solidFill>
                <a:srgbClr val="FF0000"/>
              </a:solidFill>
            </a:endParaRPr>
          </a:p>
        </p:txBody>
      </p:sp>
      <p:sp>
        <p:nvSpPr>
          <p:cNvPr id="559" name="Google Shape;559;p39"/>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560" name="Google Shape;560;p39"/>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561" name="Google Shape;561;p39"/>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562" name="Google Shape;562;p39"/>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563" name="Google Shape;563;p39"/>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
        <p:nvSpPr>
          <p:cNvPr id="564" name="Google Shape;564;p39"/>
          <p:cNvSpPr txBox="1"/>
          <p:nvPr/>
        </p:nvSpPr>
        <p:spPr>
          <a:xfrm>
            <a:off x="7331575" y="2377075"/>
            <a:ext cx="17673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e = Y-Y</a:t>
            </a:r>
            <a:r>
              <a:rPr lang="pt-BR" sz="800">
                <a:solidFill>
                  <a:srgbClr val="3C4043"/>
                </a:solidFill>
                <a:highlight>
                  <a:srgbClr val="FFFFFF"/>
                </a:highlight>
              </a:rPr>
              <a:t>p </a:t>
            </a:r>
            <a:r>
              <a:rPr lang="pt-BR">
                <a:solidFill>
                  <a:srgbClr val="3C4043"/>
                </a:solidFill>
                <a:highlight>
                  <a:srgbClr val="FFFFFF"/>
                </a:highlight>
              </a:rPr>
              <a:t>= </a:t>
            </a:r>
            <a:r>
              <a:rPr lang="pt-BR">
                <a:solidFill>
                  <a:srgbClr val="FF0000"/>
                </a:solidFill>
                <a:highlight>
                  <a:srgbClr val="FFFFFF"/>
                </a:highlight>
              </a:rPr>
              <a:t>-5.921</a:t>
            </a:r>
            <a:endParaRPr>
              <a:solidFill>
                <a:srgbClr val="FF0000"/>
              </a:solidFill>
              <a:highlight>
                <a:srgbClr val="FFFFFF"/>
              </a:highlight>
            </a:endParaRPr>
          </a:p>
        </p:txBody>
      </p:sp>
      <p:sp>
        <p:nvSpPr>
          <p:cNvPr id="565" name="Google Shape;565;p39"/>
          <p:cNvSpPr txBox="1"/>
          <p:nvPr/>
        </p:nvSpPr>
        <p:spPr>
          <a:xfrm>
            <a:off x="7397875" y="2914550"/>
            <a:ext cx="14343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E</a:t>
            </a:r>
            <a:r>
              <a:rPr lang="pt-BR">
                <a:solidFill>
                  <a:srgbClr val="3C4043"/>
                </a:solidFill>
                <a:highlight>
                  <a:srgbClr val="FFFFFF"/>
                </a:highlight>
              </a:rPr>
              <a:t> = |e|</a:t>
            </a:r>
            <a:r>
              <a:rPr lang="pt-BR" sz="800">
                <a:solidFill>
                  <a:srgbClr val="3C4043"/>
                </a:solidFill>
                <a:highlight>
                  <a:srgbClr val="FFFFFF"/>
                </a:highlight>
              </a:rPr>
              <a:t> </a:t>
            </a:r>
            <a:r>
              <a:rPr lang="pt-BR">
                <a:solidFill>
                  <a:srgbClr val="3C4043"/>
                </a:solidFill>
                <a:highlight>
                  <a:srgbClr val="FFFFFF"/>
                </a:highlight>
              </a:rPr>
              <a:t>= </a:t>
            </a:r>
            <a:r>
              <a:rPr lang="pt-BR">
                <a:solidFill>
                  <a:srgbClr val="FF0000"/>
                </a:solidFill>
                <a:highlight>
                  <a:srgbClr val="FFFFFF"/>
                </a:highlight>
              </a:rPr>
              <a:t>5.921</a:t>
            </a:r>
            <a:endParaRPr>
              <a:solidFill>
                <a:srgbClr val="FF0000"/>
              </a:solidFill>
              <a:highlight>
                <a:srgbClr val="FFFFFF"/>
              </a:highlight>
            </a:endParaRPr>
          </a:p>
        </p:txBody>
      </p:sp>
      <p:sp>
        <p:nvSpPr>
          <p:cNvPr id="566" name="Google Shape;566;p39"/>
          <p:cNvSpPr txBox="1"/>
          <p:nvPr/>
        </p:nvSpPr>
        <p:spPr>
          <a:xfrm>
            <a:off x="7356775" y="3357300"/>
            <a:ext cx="15165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Before: E</a:t>
            </a:r>
            <a:r>
              <a:rPr lang="pt-BR">
                <a:solidFill>
                  <a:srgbClr val="3C4043"/>
                </a:solidFill>
                <a:highlight>
                  <a:srgbClr val="FFFFFF"/>
                </a:highlight>
              </a:rPr>
              <a:t> = 10</a:t>
            </a:r>
            <a:endParaRPr>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The Tipping Point</a:t>
            </a:r>
            <a:endParaRPr/>
          </a:p>
          <a:p>
            <a:pPr indent="0" lvl="0" marL="0" rtl="0" algn="l">
              <a:spcBef>
                <a:spcPts val="0"/>
              </a:spcBef>
              <a:spcAft>
                <a:spcPts val="0"/>
              </a:spcAft>
              <a:buNone/>
            </a:pPr>
            <a:r>
              <a:t/>
            </a:r>
            <a:endParaRPr/>
          </a:p>
        </p:txBody>
      </p:sp>
      <p:sp>
        <p:nvSpPr>
          <p:cNvPr id="572" name="Google Shape;572;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Study of neural networks has evolved through the years, but it’s usability was still low.</a:t>
            </a:r>
            <a:endParaRPr/>
          </a:p>
          <a:p>
            <a:pPr indent="-317500" lvl="1" marL="914400" rtl="0" algn="l">
              <a:spcBef>
                <a:spcPts val="0"/>
              </a:spcBef>
              <a:spcAft>
                <a:spcPts val="0"/>
              </a:spcAft>
              <a:buSzPts val="1400"/>
              <a:buChar char="○"/>
            </a:pPr>
            <a:r>
              <a:rPr lang="pt-BR"/>
              <a:t>Heavy computation.</a:t>
            </a:r>
            <a:endParaRPr/>
          </a:p>
          <a:p>
            <a:pPr indent="-342900" lvl="0" marL="457200" rtl="0" algn="l">
              <a:spcBef>
                <a:spcPts val="0"/>
              </a:spcBef>
              <a:spcAft>
                <a:spcPts val="0"/>
              </a:spcAft>
              <a:buSzPts val="1800"/>
              <a:buChar char="●"/>
            </a:pPr>
            <a:r>
              <a:rPr lang="pt-BR"/>
              <a:t>ImageNet Large Scale Visual Recognition Challenge (ILSVRC)</a:t>
            </a:r>
            <a:endParaRPr/>
          </a:p>
          <a:p>
            <a:pPr indent="-317500" lvl="1" marL="914400" rtl="0" algn="l">
              <a:spcBef>
                <a:spcPts val="0"/>
              </a:spcBef>
              <a:spcAft>
                <a:spcPts val="0"/>
              </a:spcAft>
              <a:buSzPts val="1400"/>
              <a:buChar char="○"/>
            </a:pPr>
            <a:r>
              <a:rPr lang="pt-BR"/>
              <a:t>ImageNet is a a dataset with over 15 million separated into 22 </a:t>
            </a:r>
            <a:r>
              <a:rPr lang="pt-BR"/>
              <a:t>thousand</a:t>
            </a:r>
            <a:r>
              <a:rPr lang="pt-BR"/>
              <a:t> </a:t>
            </a:r>
            <a:r>
              <a:rPr lang="pt-BR"/>
              <a:t>categories</a:t>
            </a:r>
            <a:r>
              <a:rPr lang="pt-BR"/>
              <a:t>.</a:t>
            </a:r>
            <a:endParaRPr/>
          </a:p>
          <a:p>
            <a:pPr indent="-317500" lvl="1" marL="914400" rtl="0" algn="l">
              <a:spcBef>
                <a:spcPts val="0"/>
              </a:spcBef>
              <a:spcAft>
                <a:spcPts val="0"/>
              </a:spcAft>
              <a:buSzPts val="1400"/>
              <a:buChar char="○"/>
            </a:pPr>
            <a:r>
              <a:rPr lang="pt-BR"/>
              <a:t>The challenge is to classify a subset of 1000 categories of the ImageNet dataset (about 1.4 million images).</a:t>
            </a:r>
            <a:endParaRPr/>
          </a:p>
          <a:p>
            <a:pPr indent="-317500" lvl="1" marL="914400" rtl="0" algn="l">
              <a:spcBef>
                <a:spcPts val="0"/>
              </a:spcBef>
              <a:spcAft>
                <a:spcPts val="0"/>
              </a:spcAft>
              <a:buSzPts val="1400"/>
              <a:buChar char="○"/>
            </a:pPr>
            <a:r>
              <a:rPr lang="pt-BR"/>
              <a:t>AlexNet (2012)</a:t>
            </a:r>
            <a:endParaRPr/>
          </a:p>
          <a:p>
            <a:pPr indent="-317500" lvl="2" marL="1371600" rtl="0" algn="l">
              <a:spcBef>
                <a:spcPts val="0"/>
              </a:spcBef>
              <a:spcAft>
                <a:spcPts val="0"/>
              </a:spcAft>
              <a:buSzPts val="1400"/>
              <a:buChar char="■"/>
            </a:pPr>
            <a:r>
              <a:rPr lang="pt-BR"/>
              <a:t>The first to use Convolutional Neural Networks in the challenge.</a:t>
            </a:r>
            <a:endParaRPr/>
          </a:p>
          <a:p>
            <a:pPr indent="-317500" lvl="2" marL="1371600" rtl="0" algn="l">
              <a:spcBef>
                <a:spcPts val="0"/>
              </a:spcBef>
              <a:spcAft>
                <a:spcPts val="0"/>
              </a:spcAft>
              <a:buSzPts val="1400"/>
              <a:buChar char="■"/>
            </a:pPr>
            <a:r>
              <a:rPr lang="pt-BR"/>
              <a:t>Achieved a top-5 error of 15.3%. The next best challenger was far behind with 26.2%.</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a:p>
            <a:pPr indent="0" lvl="0" marL="0" rtl="0" algn="l">
              <a:spcBef>
                <a:spcPts val="0"/>
              </a:spcBef>
              <a:spcAft>
                <a:spcPts val="0"/>
              </a:spcAft>
              <a:buNone/>
            </a:pPr>
            <a:r>
              <a:t/>
            </a:r>
            <a:endParaRPr/>
          </a:p>
        </p:txBody>
      </p:sp>
      <p:sp>
        <p:nvSpPr>
          <p:cNvPr id="578" name="Google Shape;578;p4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579" name="Google Shape;579;p41"/>
          <p:cNvPicPr preferRelativeResize="0"/>
          <p:nvPr/>
        </p:nvPicPr>
        <p:blipFill>
          <a:blip r:embed="rId3">
            <a:alphaModFix/>
          </a:blip>
          <a:stretch>
            <a:fillRect/>
          </a:stretch>
        </p:blipFill>
        <p:spPr>
          <a:xfrm>
            <a:off x="4602814" y="3253825"/>
            <a:ext cx="1974837" cy="572700"/>
          </a:xfrm>
          <a:prstGeom prst="rect">
            <a:avLst/>
          </a:prstGeom>
          <a:noFill/>
          <a:ln>
            <a:noFill/>
          </a:ln>
        </p:spPr>
      </p:pic>
      <p:pic>
        <p:nvPicPr>
          <p:cNvPr id="580" name="Google Shape;580;p41"/>
          <p:cNvPicPr preferRelativeResize="0"/>
          <p:nvPr/>
        </p:nvPicPr>
        <p:blipFill>
          <a:blip r:embed="rId4">
            <a:alphaModFix/>
          </a:blip>
          <a:stretch>
            <a:fillRect/>
          </a:stretch>
        </p:blipFill>
        <p:spPr>
          <a:xfrm>
            <a:off x="4865901" y="1367325"/>
            <a:ext cx="1679700" cy="1399775"/>
          </a:xfrm>
          <a:prstGeom prst="rect">
            <a:avLst/>
          </a:prstGeom>
          <a:noFill/>
          <a:ln>
            <a:noFill/>
          </a:ln>
        </p:spPr>
      </p:pic>
      <p:pic>
        <p:nvPicPr>
          <p:cNvPr id="581" name="Google Shape;581;p41"/>
          <p:cNvPicPr preferRelativeResize="0"/>
          <p:nvPr/>
        </p:nvPicPr>
        <p:blipFill rotWithShape="1">
          <a:blip r:embed="rId5">
            <a:alphaModFix/>
          </a:blip>
          <a:srcRect b="0" l="0" r="11543" t="0"/>
          <a:stretch/>
        </p:blipFill>
        <p:spPr>
          <a:xfrm>
            <a:off x="6754750" y="2406871"/>
            <a:ext cx="1948176" cy="1156250"/>
          </a:xfrm>
          <a:prstGeom prst="rect">
            <a:avLst/>
          </a:prstGeom>
          <a:noFill/>
          <a:ln>
            <a:noFill/>
          </a:ln>
        </p:spPr>
      </p:pic>
      <p:pic>
        <p:nvPicPr>
          <p:cNvPr id="582" name="Google Shape;582;p41"/>
          <p:cNvPicPr preferRelativeResize="0"/>
          <p:nvPr/>
        </p:nvPicPr>
        <p:blipFill>
          <a:blip r:embed="rId6">
            <a:alphaModFix/>
          </a:blip>
          <a:stretch>
            <a:fillRect/>
          </a:stretch>
        </p:blipFill>
        <p:spPr>
          <a:xfrm>
            <a:off x="6212050" y="3949962"/>
            <a:ext cx="2620251" cy="524050"/>
          </a:xfrm>
          <a:prstGeom prst="rect">
            <a:avLst/>
          </a:prstGeom>
          <a:noFill/>
          <a:ln>
            <a:noFill/>
          </a:ln>
        </p:spPr>
      </p:pic>
      <p:pic>
        <p:nvPicPr>
          <p:cNvPr id="583" name="Google Shape;583;p41"/>
          <p:cNvPicPr preferRelativeResize="0"/>
          <p:nvPr/>
        </p:nvPicPr>
        <p:blipFill>
          <a:blip r:embed="rId7">
            <a:alphaModFix/>
          </a:blip>
          <a:stretch>
            <a:fillRect/>
          </a:stretch>
        </p:blipFill>
        <p:spPr>
          <a:xfrm>
            <a:off x="564250" y="1882925"/>
            <a:ext cx="1556775" cy="1214270"/>
          </a:xfrm>
          <a:prstGeom prst="rect">
            <a:avLst/>
          </a:prstGeom>
          <a:noFill/>
          <a:ln>
            <a:noFill/>
          </a:ln>
        </p:spPr>
      </p:pic>
      <p:pic>
        <p:nvPicPr>
          <p:cNvPr id="584" name="Google Shape;584;p41"/>
          <p:cNvPicPr preferRelativeResize="0"/>
          <p:nvPr/>
        </p:nvPicPr>
        <p:blipFill>
          <a:blip r:embed="rId8">
            <a:alphaModFix/>
          </a:blip>
          <a:stretch>
            <a:fillRect/>
          </a:stretch>
        </p:blipFill>
        <p:spPr>
          <a:xfrm>
            <a:off x="2545539" y="2643051"/>
            <a:ext cx="1632762" cy="1083075"/>
          </a:xfrm>
          <a:prstGeom prst="rect">
            <a:avLst/>
          </a:prstGeom>
          <a:noFill/>
          <a:ln>
            <a:noFill/>
          </a:ln>
        </p:spPr>
      </p:pic>
      <p:pic>
        <p:nvPicPr>
          <p:cNvPr id="585" name="Google Shape;585;p41"/>
          <p:cNvPicPr preferRelativeResize="0"/>
          <p:nvPr/>
        </p:nvPicPr>
        <p:blipFill rotWithShape="1">
          <a:blip r:embed="rId9">
            <a:alphaModFix/>
          </a:blip>
          <a:srcRect b="27576" l="0" r="0" t="25438"/>
          <a:stretch/>
        </p:blipFill>
        <p:spPr>
          <a:xfrm>
            <a:off x="416650" y="3806663"/>
            <a:ext cx="2542524" cy="81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a:t>
            </a:r>
            <a:endParaRPr/>
          </a:p>
          <a:p>
            <a:pPr indent="0" lvl="0" marL="0" rtl="0" algn="l">
              <a:spcBef>
                <a:spcPts val="0"/>
              </a:spcBef>
              <a:spcAft>
                <a:spcPts val="0"/>
              </a:spcAft>
              <a:buNone/>
            </a:pPr>
            <a:r>
              <a:t/>
            </a:r>
            <a:endParaRPr/>
          </a:p>
        </p:txBody>
      </p:sp>
      <p:sp>
        <p:nvSpPr>
          <p:cNvPr id="110" name="Google Shape;110;p15"/>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F</a:t>
            </a:r>
            <a:r>
              <a:rPr lang="pt-BR"/>
              <a:t>ield of study in Computer Science </a:t>
            </a:r>
            <a:r>
              <a:rPr lang="pt-BR"/>
              <a:t>that started </a:t>
            </a:r>
            <a:r>
              <a:rPr lang="pt-BR"/>
              <a:t>in the 1950’s.</a:t>
            </a:r>
            <a:endParaRPr/>
          </a:p>
          <a:p>
            <a:pPr indent="-342900" lvl="0" marL="457200" rtl="0" algn="l">
              <a:spcBef>
                <a:spcPts val="0"/>
              </a:spcBef>
              <a:spcAft>
                <a:spcPts val="0"/>
              </a:spcAft>
              <a:buSzPts val="1800"/>
              <a:buChar char="●"/>
            </a:pPr>
            <a:r>
              <a:rPr lang="pt-BR"/>
              <a:t>Can machines think? How to formalize reasoning?</a:t>
            </a:r>
            <a:endParaRPr/>
          </a:p>
          <a:p>
            <a:pPr indent="-342900" lvl="0" marL="457200" rtl="0" algn="l">
              <a:spcBef>
                <a:spcPts val="0"/>
              </a:spcBef>
              <a:spcAft>
                <a:spcPts val="0"/>
              </a:spcAft>
              <a:buSzPts val="1800"/>
              <a:buChar char="●"/>
            </a:pPr>
            <a:r>
              <a:rPr lang="pt-BR"/>
              <a:t>A program solves problems without the developer have to think of every single situation.</a:t>
            </a:r>
            <a:endParaRPr/>
          </a:p>
          <a:p>
            <a:pPr indent="-342900" lvl="0" marL="457200" rtl="0" algn="l">
              <a:spcBef>
                <a:spcPts val="0"/>
              </a:spcBef>
              <a:spcAft>
                <a:spcPts val="0"/>
              </a:spcAft>
              <a:buSzPts val="1800"/>
              <a:buChar char="●"/>
            </a:pPr>
            <a:r>
              <a:rPr lang="pt-BR"/>
              <a:t>Made purely of a list of logical and mathematical functions (rules).</a:t>
            </a:r>
            <a:endParaRPr/>
          </a:p>
          <a:p>
            <a:pPr indent="-342900" lvl="0" marL="457200" rtl="0" algn="l">
              <a:spcBef>
                <a:spcPts val="0"/>
              </a:spcBef>
              <a:spcAft>
                <a:spcPts val="0"/>
              </a:spcAft>
              <a:buSzPts val="1800"/>
              <a:buChar char="●"/>
            </a:pPr>
            <a:r>
              <a:rPr lang="pt-BR"/>
              <a:t>Extensive code and long development time.</a:t>
            </a:r>
            <a:endParaRPr/>
          </a:p>
          <a:p>
            <a:pPr indent="0" lvl="0" marL="457200" rtl="0" algn="l">
              <a:spcBef>
                <a:spcPts val="1600"/>
              </a:spcBef>
              <a:spcAft>
                <a:spcPts val="1600"/>
              </a:spcAft>
              <a:buNone/>
            </a:pPr>
            <a:r>
              <a:t/>
            </a:r>
            <a:endParaRPr/>
          </a:p>
        </p:txBody>
      </p:sp>
      <p:grpSp>
        <p:nvGrpSpPr>
          <p:cNvPr id="111" name="Google Shape;111;p15"/>
          <p:cNvGrpSpPr/>
          <p:nvPr/>
        </p:nvGrpSpPr>
        <p:grpSpPr>
          <a:xfrm>
            <a:off x="5445525" y="1250312"/>
            <a:ext cx="3221100" cy="3220500"/>
            <a:chOff x="2961500" y="961400"/>
            <a:chExt cx="3221100" cy="3220500"/>
          </a:xfrm>
        </p:grpSpPr>
        <p:sp>
          <p:nvSpPr>
            <p:cNvPr id="112" name="Google Shape;112;p15"/>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591" name="Google Shape;591;p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2" name="Google Shape;592;p42"/>
          <p:cNvPicPr preferRelativeResize="0"/>
          <p:nvPr/>
        </p:nvPicPr>
        <p:blipFill>
          <a:blip r:embed="rId3">
            <a:alphaModFix/>
          </a:blip>
          <a:stretch>
            <a:fillRect/>
          </a:stretch>
        </p:blipFill>
        <p:spPr>
          <a:xfrm>
            <a:off x="1435325" y="1152475"/>
            <a:ext cx="6273350" cy="366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a:p>
            <a:pPr indent="0" lvl="0" marL="0" rtl="0" algn="l">
              <a:spcBef>
                <a:spcPts val="0"/>
              </a:spcBef>
              <a:spcAft>
                <a:spcPts val="0"/>
              </a:spcAft>
              <a:buNone/>
            </a:pPr>
            <a:r>
              <a:t/>
            </a:r>
            <a:endParaRPr/>
          </a:p>
        </p:txBody>
      </p:sp>
      <p:sp>
        <p:nvSpPr>
          <p:cNvPr id="598" name="Google Shape;598;p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pt-BR"/>
              <a:t>https://thispersondoesnotexist.com</a:t>
            </a:r>
            <a:endParaRPr/>
          </a:p>
          <a:p>
            <a:pPr indent="0" lvl="0" marL="457200" rtl="0" algn="l">
              <a:spcBef>
                <a:spcPts val="1600"/>
              </a:spcBef>
              <a:spcAft>
                <a:spcPts val="0"/>
              </a:spcAft>
              <a:buClr>
                <a:schemeClr val="dk1"/>
              </a:buClr>
              <a:buSzPts val="1100"/>
              <a:buFont typeface="Arial"/>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99" name="Google Shape;599;p43"/>
          <p:cNvPicPr preferRelativeResize="0"/>
          <p:nvPr/>
        </p:nvPicPr>
        <p:blipFill>
          <a:blip r:embed="rId3">
            <a:alphaModFix/>
          </a:blip>
          <a:stretch>
            <a:fillRect/>
          </a:stretch>
        </p:blipFill>
        <p:spPr>
          <a:xfrm>
            <a:off x="2449125" y="2106338"/>
            <a:ext cx="2042125" cy="2064026"/>
          </a:xfrm>
          <a:prstGeom prst="rect">
            <a:avLst/>
          </a:prstGeom>
          <a:noFill/>
          <a:ln>
            <a:noFill/>
          </a:ln>
        </p:spPr>
      </p:pic>
      <p:pic>
        <p:nvPicPr>
          <p:cNvPr id="600" name="Google Shape;600;p43"/>
          <p:cNvPicPr preferRelativeResize="0"/>
          <p:nvPr/>
        </p:nvPicPr>
        <p:blipFill>
          <a:blip r:embed="rId4">
            <a:alphaModFix/>
          </a:blip>
          <a:stretch>
            <a:fillRect/>
          </a:stretch>
        </p:blipFill>
        <p:spPr>
          <a:xfrm>
            <a:off x="245513" y="2062013"/>
            <a:ext cx="2042125" cy="2064026"/>
          </a:xfrm>
          <a:prstGeom prst="rect">
            <a:avLst/>
          </a:prstGeom>
          <a:noFill/>
          <a:ln>
            <a:noFill/>
          </a:ln>
        </p:spPr>
      </p:pic>
      <p:pic>
        <p:nvPicPr>
          <p:cNvPr id="601" name="Google Shape;601;p43"/>
          <p:cNvPicPr preferRelativeResize="0"/>
          <p:nvPr/>
        </p:nvPicPr>
        <p:blipFill>
          <a:blip r:embed="rId5">
            <a:alphaModFix/>
          </a:blip>
          <a:stretch>
            <a:fillRect/>
          </a:stretch>
        </p:blipFill>
        <p:spPr>
          <a:xfrm>
            <a:off x="4652738" y="2062025"/>
            <a:ext cx="2042125" cy="2064026"/>
          </a:xfrm>
          <a:prstGeom prst="rect">
            <a:avLst/>
          </a:prstGeom>
          <a:noFill/>
          <a:ln>
            <a:noFill/>
          </a:ln>
        </p:spPr>
      </p:pic>
      <p:pic>
        <p:nvPicPr>
          <p:cNvPr id="602" name="Google Shape;602;p43"/>
          <p:cNvPicPr preferRelativeResize="0"/>
          <p:nvPr/>
        </p:nvPicPr>
        <p:blipFill>
          <a:blip r:embed="rId6">
            <a:alphaModFix/>
          </a:blip>
          <a:stretch>
            <a:fillRect/>
          </a:stretch>
        </p:blipFill>
        <p:spPr>
          <a:xfrm>
            <a:off x="6856363" y="2062013"/>
            <a:ext cx="2042125" cy="20640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08" name="Google Shape;608;p4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9" name="Google Shape;609;p44"/>
          <p:cNvPicPr preferRelativeResize="0"/>
          <p:nvPr/>
        </p:nvPicPr>
        <p:blipFill>
          <a:blip r:embed="rId3">
            <a:alphaModFix/>
          </a:blip>
          <a:stretch>
            <a:fillRect/>
          </a:stretch>
        </p:blipFill>
        <p:spPr>
          <a:xfrm>
            <a:off x="876800" y="1871888"/>
            <a:ext cx="7242300" cy="2069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15" name="Google Shape;615;p4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6" name="Google Shape;616;p45"/>
          <p:cNvPicPr preferRelativeResize="0"/>
          <p:nvPr/>
        </p:nvPicPr>
        <p:blipFill>
          <a:blip r:embed="rId3">
            <a:alphaModFix/>
          </a:blip>
          <a:stretch>
            <a:fillRect/>
          </a:stretch>
        </p:blipFill>
        <p:spPr>
          <a:xfrm>
            <a:off x="1667050" y="1310900"/>
            <a:ext cx="5661800" cy="319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22" name="Google Shape;622;p4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3" name="Google Shape;623;p46"/>
          <p:cNvPicPr preferRelativeResize="0"/>
          <p:nvPr/>
        </p:nvPicPr>
        <p:blipFill>
          <a:blip r:embed="rId3">
            <a:alphaModFix/>
          </a:blip>
          <a:stretch>
            <a:fillRect/>
          </a:stretch>
        </p:blipFill>
        <p:spPr>
          <a:xfrm>
            <a:off x="1155600" y="1152475"/>
            <a:ext cx="6832800" cy="341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p:txBody>
      </p:sp>
      <p:sp>
        <p:nvSpPr>
          <p:cNvPr id="629" name="Google Shape;629;p4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https://ts.la/FSD" id="630" name="Google Shape;630;p47" title="Full Self-Driving">
            <a:hlinkClick r:id="rId3"/>
          </p:cNvPr>
          <p:cNvPicPr preferRelativeResize="0"/>
          <p:nvPr/>
        </p:nvPicPr>
        <p:blipFill>
          <a:blip r:embed="rId4">
            <a:alphaModFix/>
          </a:blip>
          <a:stretch>
            <a:fillRect/>
          </a:stretch>
        </p:blipFill>
        <p:spPr>
          <a:xfrm>
            <a:off x="2286000" y="1139875"/>
            <a:ext cx="4572000" cy="3429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36" name="Google Shape;636;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7" name="Google Shape;637;p48"/>
          <p:cNvPicPr preferRelativeResize="0"/>
          <p:nvPr/>
        </p:nvPicPr>
        <p:blipFill>
          <a:blip r:embed="rId3">
            <a:alphaModFix/>
          </a:blip>
          <a:stretch>
            <a:fillRect/>
          </a:stretch>
        </p:blipFill>
        <p:spPr>
          <a:xfrm>
            <a:off x="1976225" y="1152475"/>
            <a:ext cx="4982259" cy="341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p:txBody>
      </p:sp>
      <p:sp>
        <p:nvSpPr>
          <p:cNvPr id="643" name="Google Shape;643;p4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IBM scientists, together with Symrise, created a system based on IBM Research AI for Product Composition that can help skilled perfumers design new fragrances." id="644" name="Google Shape;644;p49" title="Using AI to create new fragrances">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50" name="Google Shape;650;p5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tlas uses its whole body -- legs, arms, torso -- to perform a sequence of dynamic maneuvers that form a gymnastic routine.  We created the maneuvers using new techniques that streamline the development process. First, an optimization algorithm transforms high-level descriptions of each maneuver into dynamically-feasible reference motions.  Then Atlas tracks the motions using a model predictive controller that smoothly blends from one maneuver to the next.  Using this approach, we developed the routine significantly faster than previous Atlas routines, with a performance success rate of about 80%. For more information visit us at https://www.BostonDynamics.com." id="651" name="Google Shape;651;p50" title="More Parkour Atlas">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57" name="Google Shape;657;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or more information about Cognex ViDi:&#10;https://bit.ly/2ThAvLr&#10;&#10;Every day, Cognex deep learning solutions help manufacturers push the limits of what’s possible with machine vision.  Inspired by human cognition, deep learning technology gives manufacturing equipment the ability to recognize images and perceive environments in new ways.  With the flexibility of the human eye and speed and robustness of a computer, deep learning-based vision algorithms can now solve factory floor applications that once took months to develop.&#10;&#10;These include applications that are too complicated to program, or unwieldy to maintain, like cosmetic inspection on textured patterns that vary in subtle ways; complicated assemblies with confusing backgrounds; and even complex character reading.  Cognex is at the vanguard of this machine vision innovation with the first deep learning-based image analysis software designed specifically for factories: Cognex ViDi.&#10;&#10;#DeepLearning #ArtificialIntelligence #Automation" id="658" name="Google Shape;658;p51" title="Deep Learning for Factory Automation with Cognex ViDi">
            <a:hlinkClick r:id="rId3"/>
          </p:cNvPr>
          <p:cNvPicPr preferRelativeResize="0"/>
          <p:nvPr/>
        </p:nvPicPr>
        <p:blipFill>
          <a:blip r:embed="rId4">
            <a:alphaModFix/>
          </a:blip>
          <a:stretch>
            <a:fillRect/>
          </a:stretch>
        </p:blipFill>
        <p:spPr>
          <a:xfrm>
            <a:off x="2286000" y="1139875"/>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a:t>
            </a:r>
            <a:endParaRPr/>
          </a:p>
          <a:p>
            <a:pPr indent="0" lvl="0" marL="0" rtl="0" algn="l">
              <a:spcBef>
                <a:spcPts val="0"/>
              </a:spcBef>
              <a:spcAft>
                <a:spcPts val="0"/>
              </a:spcAft>
              <a:buNone/>
            </a:pPr>
            <a:r>
              <a:t/>
            </a:r>
            <a:endParaRPr/>
          </a:p>
        </p:txBody>
      </p:sp>
      <p:grpSp>
        <p:nvGrpSpPr>
          <p:cNvPr id="119" name="Google Shape;119;p16"/>
          <p:cNvGrpSpPr/>
          <p:nvPr/>
        </p:nvGrpSpPr>
        <p:grpSpPr>
          <a:xfrm>
            <a:off x="5445525" y="1250312"/>
            <a:ext cx="3221100" cy="3220500"/>
            <a:chOff x="2961500" y="961400"/>
            <a:chExt cx="3221100" cy="3220500"/>
          </a:xfrm>
        </p:grpSpPr>
        <p:sp>
          <p:nvSpPr>
            <p:cNvPr id="120" name="Google Shape;120;p16"/>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cxnSp>
        <p:nvCxnSpPr>
          <p:cNvPr id="122" name="Google Shape;122;p16"/>
          <p:cNvCxnSpPr/>
          <p:nvPr/>
        </p:nvCxnSpPr>
        <p:spPr>
          <a:xfrm>
            <a:off x="824118" y="2498899"/>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23" name="Google Shape;123;p16"/>
          <p:cNvCxnSpPr/>
          <p:nvPr/>
        </p:nvCxnSpPr>
        <p:spPr>
          <a:xfrm>
            <a:off x="824118" y="3241938"/>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24" name="Google Shape;124;p16"/>
          <p:cNvCxnSpPr/>
          <p:nvPr/>
        </p:nvCxnSpPr>
        <p:spPr>
          <a:xfrm>
            <a:off x="3518455" y="2903451"/>
            <a:ext cx="727500" cy="0"/>
          </a:xfrm>
          <a:prstGeom prst="straightConnector1">
            <a:avLst/>
          </a:prstGeom>
          <a:noFill/>
          <a:ln cap="flat" cmpd="sng" w="19050">
            <a:solidFill>
              <a:schemeClr val="dk2"/>
            </a:solidFill>
            <a:prstDash val="solid"/>
            <a:round/>
            <a:headEnd len="med" w="med" type="none"/>
            <a:tailEnd len="med" w="med" type="stealth"/>
          </a:ln>
        </p:spPr>
      </p:cxnSp>
      <p:sp>
        <p:nvSpPr>
          <p:cNvPr id="125" name="Google Shape;125;p16"/>
          <p:cNvSpPr txBox="1"/>
          <p:nvPr/>
        </p:nvSpPr>
        <p:spPr>
          <a:xfrm>
            <a:off x="692950" y="2118714"/>
            <a:ext cx="727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a:t>
            </a:r>
            <a:endParaRPr/>
          </a:p>
        </p:txBody>
      </p:sp>
      <p:sp>
        <p:nvSpPr>
          <p:cNvPr id="126" name="Google Shape;126;p16"/>
          <p:cNvSpPr txBox="1"/>
          <p:nvPr/>
        </p:nvSpPr>
        <p:spPr>
          <a:xfrm>
            <a:off x="692950" y="2861752"/>
            <a:ext cx="8346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Rules</a:t>
            </a:r>
            <a:endParaRPr/>
          </a:p>
        </p:txBody>
      </p:sp>
      <p:sp>
        <p:nvSpPr>
          <p:cNvPr id="127" name="Google Shape;127;p16"/>
          <p:cNvSpPr txBox="1"/>
          <p:nvPr/>
        </p:nvSpPr>
        <p:spPr>
          <a:xfrm>
            <a:off x="3661350" y="2498899"/>
            <a:ext cx="10137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Answer</a:t>
            </a:r>
            <a:endParaRPr/>
          </a:p>
        </p:txBody>
      </p:sp>
      <p:sp>
        <p:nvSpPr>
          <p:cNvPr id="128" name="Google Shape;128;p16"/>
          <p:cNvSpPr/>
          <p:nvPr/>
        </p:nvSpPr>
        <p:spPr>
          <a:xfrm>
            <a:off x="1561600" y="2211400"/>
            <a:ext cx="1955100" cy="1397700"/>
          </a:xfrm>
          <a:prstGeom prst="roundRect">
            <a:avLst>
              <a:gd fmla="val 1466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a:t>
            </a:r>
            <a:endParaRPr/>
          </a:p>
          <a:p>
            <a:pPr indent="0" lvl="0" marL="0" rtl="0" algn="l">
              <a:spcBef>
                <a:spcPts val="0"/>
              </a:spcBef>
              <a:spcAft>
                <a:spcPts val="0"/>
              </a:spcAft>
              <a:buNone/>
            </a:pPr>
            <a:r>
              <a:t/>
            </a:r>
            <a:endParaRPr/>
          </a:p>
        </p:txBody>
      </p:sp>
      <p:sp>
        <p:nvSpPr>
          <p:cNvPr id="134" name="Google Shape;134;p17"/>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IBM’s Deep Blue chess-playing system defeated world champion Garry Kasparov on 1997.</a:t>
            </a:r>
            <a:endParaRPr/>
          </a:p>
          <a:p>
            <a:pPr indent="-317500" lvl="1" marL="914400" rtl="0" algn="l">
              <a:spcBef>
                <a:spcPts val="0"/>
              </a:spcBef>
              <a:spcAft>
                <a:spcPts val="0"/>
              </a:spcAft>
              <a:buSzPts val="1400"/>
              <a:buChar char="○"/>
            </a:pPr>
            <a:r>
              <a:rPr lang="pt-BR"/>
              <a:t>Requires </a:t>
            </a:r>
            <a:r>
              <a:rPr lang="pt-BR"/>
              <a:t>knowledge of a limited world.</a:t>
            </a:r>
            <a:endParaRPr/>
          </a:p>
          <a:p>
            <a:pPr indent="-317500" lvl="1" marL="914400" rtl="0" algn="l">
              <a:spcBef>
                <a:spcPts val="0"/>
              </a:spcBef>
              <a:spcAft>
                <a:spcPts val="0"/>
              </a:spcAft>
              <a:buSzPts val="1400"/>
              <a:buChar char="○"/>
            </a:pPr>
            <a:r>
              <a:rPr lang="pt-BR"/>
              <a:t>Makes decision based on the current state of the world.</a:t>
            </a:r>
            <a:r>
              <a:rPr lang="pt-BR"/>
              <a:t> </a:t>
            </a:r>
            <a:endParaRPr/>
          </a:p>
          <a:p>
            <a:pPr indent="-342900" lvl="0" marL="457200" rtl="0" algn="l">
              <a:spcBef>
                <a:spcPts val="0"/>
              </a:spcBef>
              <a:spcAft>
                <a:spcPts val="0"/>
              </a:spcAft>
              <a:buSzPts val="1800"/>
              <a:buChar char="●"/>
            </a:pPr>
            <a:r>
              <a:rPr lang="pt-BR"/>
              <a:t>Cyc.</a:t>
            </a:r>
            <a:endParaRPr/>
          </a:p>
          <a:p>
            <a:pPr indent="-317500" lvl="1" marL="914400" rtl="0" algn="l">
              <a:spcBef>
                <a:spcPts val="0"/>
              </a:spcBef>
              <a:spcAft>
                <a:spcPts val="0"/>
              </a:spcAft>
              <a:buSzPts val="1400"/>
              <a:buChar char="○"/>
            </a:pPr>
            <a:r>
              <a:rPr lang="pt-BR"/>
              <a:t>Statements made with natural language.</a:t>
            </a:r>
            <a:endParaRPr/>
          </a:p>
          <a:p>
            <a:pPr indent="-317500" lvl="1" marL="914400" rtl="0" algn="l">
              <a:spcBef>
                <a:spcPts val="0"/>
              </a:spcBef>
              <a:spcAft>
                <a:spcPts val="0"/>
              </a:spcAft>
              <a:buSzPts val="1400"/>
              <a:buChar char="○"/>
            </a:pPr>
            <a:r>
              <a:rPr lang="pt-BR"/>
              <a:t>The staff wrote all statements.</a:t>
            </a:r>
            <a:endParaRPr/>
          </a:p>
          <a:p>
            <a:pPr indent="-317500" lvl="1" marL="914400" rtl="0" algn="l">
              <a:spcBef>
                <a:spcPts val="0"/>
              </a:spcBef>
              <a:spcAft>
                <a:spcPts val="0"/>
              </a:spcAft>
              <a:buSzPts val="1400"/>
              <a:buChar char="○"/>
            </a:pPr>
            <a:r>
              <a:rPr lang="pt-BR"/>
              <a:t>The story of “Fred shaving in the morning”.</a:t>
            </a:r>
            <a:endParaRPr/>
          </a:p>
          <a:p>
            <a:pPr indent="0" lvl="0" marL="457200" rtl="0" algn="l">
              <a:spcBef>
                <a:spcPts val="1600"/>
              </a:spcBef>
              <a:spcAft>
                <a:spcPts val="1600"/>
              </a:spcAft>
              <a:buNone/>
            </a:pPr>
            <a:r>
              <a:t/>
            </a:r>
            <a:endParaRPr/>
          </a:p>
        </p:txBody>
      </p:sp>
      <p:grpSp>
        <p:nvGrpSpPr>
          <p:cNvPr id="135" name="Google Shape;135;p17"/>
          <p:cNvGrpSpPr/>
          <p:nvPr/>
        </p:nvGrpSpPr>
        <p:grpSpPr>
          <a:xfrm>
            <a:off x="5445525" y="1250312"/>
            <a:ext cx="3221100" cy="3220500"/>
            <a:chOff x="2961500" y="961400"/>
            <a:chExt cx="3221100" cy="3220500"/>
          </a:xfrm>
        </p:grpSpPr>
        <p:sp>
          <p:nvSpPr>
            <p:cNvPr id="136" name="Google Shape;136;p17"/>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43" name="Google Shape;143;p18"/>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 branch of AI.</a:t>
            </a:r>
            <a:endParaRPr/>
          </a:p>
          <a:p>
            <a:pPr indent="-342900" lvl="0" marL="457200" rtl="0" algn="l">
              <a:spcBef>
                <a:spcPts val="0"/>
              </a:spcBef>
              <a:spcAft>
                <a:spcPts val="0"/>
              </a:spcAft>
              <a:buSzPts val="1800"/>
              <a:buChar char="●"/>
            </a:pPr>
            <a:r>
              <a:rPr lang="pt-BR"/>
              <a:t>Uses data for learning.</a:t>
            </a:r>
            <a:endParaRPr/>
          </a:p>
          <a:p>
            <a:pPr indent="-342900" lvl="0" marL="457200" rtl="0" algn="l">
              <a:spcBef>
                <a:spcPts val="0"/>
              </a:spcBef>
              <a:spcAft>
                <a:spcPts val="0"/>
              </a:spcAft>
              <a:buSzPts val="1800"/>
              <a:buChar char="●"/>
            </a:pPr>
            <a:r>
              <a:rPr lang="pt-BR"/>
              <a:t>This data is used to change several parameters in a logical or mathematical function.</a:t>
            </a:r>
            <a:endParaRPr/>
          </a:p>
          <a:p>
            <a:pPr indent="-342900" lvl="0" marL="457200" rtl="0" algn="l">
              <a:spcBef>
                <a:spcPts val="0"/>
              </a:spcBef>
              <a:spcAft>
                <a:spcPts val="0"/>
              </a:spcAft>
              <a:buSzPts val="1800"/>
              <a:buChar char="●"/>
            </a:pPr>
            <a:r>
              <a:rPr lang="pt-BR"/>
              <a:t>There are functions used during the learning. There are functions used during the inference.</a:t>
            </a:r>
            <a:endParaRPr/>
          </a:p>
        </p:txBody>
      </p:sp>
      <p:grpSp>
        <p:nvGrpSpPr>
          <p:cNvPr id="144" name="Google Shape;144;p18"/>
          <p:cNvGrpSpPr/>
          <p:nvPr/>
        </p:nvGrpSpPr>
        <p:grpSpPr>
          <a:xfrm>
            <a:off x="5445525" y="1250312"/>
            <a:ext cx="3221100" cy="3220500"/>
            <a:chOff x="2961500" y="961400"/>
            <a:chExt cx="3221100" cy="3220500"/>
          </a:xfrm>
        </p:grpSpPr>
        <p:sp>
          <p:nvSpPr>
            <p:cNvPr id="145" name="Google Shape;145;p18"/>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47" name="Google Shape;147;p18"/>
          <p:cNvGrpSpPr/>
          <p:nvPr/>
        </p:nvGrpSpPr>
        <p:grpSpPr>
          <a:xfrm>
            <a:off x="5885711" y="2130405"/>
            <a:ext cx="2340600" cy="2340600"/>
            <a:chOff x="3401686" y="1841492"/>
            <a:chExt cx="2340600" cy="2340600"/>
          </a:xfrm>
        </p:grpSpPr>
        <p:sp>
          <p:nvSpPr>
            <p:cNvPr id="148" name="Google Shape;148;p18"/>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55" name="Google Shape;155;p19"/>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does the machine learn?</a:t>
            </a:r>
            <a:endParaRPr/>
          </a:p>
          <a:p>
            <a:pPr indent="-317500" lvl="1" marL="914400" rtl="0" algn="l">
              <a:spcBef>
                <a:spcPts val="0"/>
              </a:spcBef>
              <a:spcAft>
                <a:spcPts val="0"/>
              </a:spcAft>
              <a:buSzPts val="1400"/>
              <a:buChar char="○"/>
            </a:pPr>
            <a:r>
              <a:rPr lang="pt-BR"/>
              <a:t>Uses the data to create the rules.</a:t>
            </a:r>
            <a:endParaRPr/>
          </a:p>
          <a:p>
            <a:pPr indent="-317500" lvl="1" marL="914400" rtl="0" algn="l">
              <a:spcBef>
                <a:spcPts val="0"/>
              </a:spcBef>
              <a:spcAft>
                <a:spcPts val="0"/>
              </a:spcAft>
              <a:buSzPts val="1400"/>
              <a:buChar char="○"/>
            </a:pPr>
            <a:r>
              <a:rPr lang="pt-BR"/>
              <a:t>Requires 3 components:</a:t>
            </a:r>
            <a:endParaRPr/>
          </a:p>
          <a:p>
            <a:pPr indent="-317500" lvl="2" marL="1371600" rtl="0" algn="l">
              <a:spcBef>
                <a:spcPts val="0"/>
              </a:spcBef>
              <a:spcAft>
                <a:spcPts val="0"/>
              </a:spcAft>
              <a:buSzPts val="1400"/>
              <a:buChar char="■"/>
            </a:pPr>
            <a:r>
              <a:rPr lang="pt-BR"/>
              <a:t>Input data.</a:t>
            </a:r>
            <a:endParaRPr/>
          </a:p>
          <a:p>
            <a:pPr indent="-317500" lvl="2" marL="1371600" rtl="0" algn="l">
              <a:spcBef>
                <a:spcPts val="0"/>
              </a:spcBef>
              <a:spcAft>
                <a:spcPts val="0"/>
              </a:spcAft>
              <a:buSzPts val="1400"/>
              <a:buChar char="■"/>
            </a:pPr>
            <a:r>
              <a:rPr lang="pt-BR"/>
              <a:t>Expected answers.</a:t>
            </a:r>
            <a:endParaRPr/>
          </a:p>
          <a:p>
            <a:pPr indent="-317500" lvl="2" marL="1371600" rtl="0" algn="l">
              <a:spcBef>
                <a:spcPts val="0"/>
              </a:spcBef>
              <a:spcAft>
                <a:spcPts val="0"/>
              </a:spcAft>
              <a:buSzPts val="1400"/>
              <a:buChar char="■"/>
            </a:pPr>
            <a:r>
              <a:rPr lang="pt-BR"/>
              <a:t>Measurement of the rules’ quality.</a:t>
            </a:r>
            <a:endParaRPr/>
          </a:p>
          <a:p>
            <a:pPr indent="-317500" lvl="1" marL="914400" rtl="0" algn="l">
              <a:spcBef>
                <a:spcPts val="0"/>
              </a:spcBef>
              <a:spcAft>
                <a:spcPts val="0"/>
              </a:spcAft>
              <a:buSzPts val="1400"/>
              <a:buChar char="○"/>
            </a:pPr>
            <a:r>
              <a:rPr lang="pt-BR"/>
              <a:t>Compares the expected answers with the answers given with the current set of rules. </a:t>
            </a:r>
            <a:r>
              <a:rPr i="1" lang="pt-BR"/>
              <a:t>“Is it doing well?”.</a:t>
            </a:r>
            <a:endParaRPr i="1"/>
          </a:p>
          <a:p>
            <a:pPr indent="-317500" lvl="1" marL="914400" rtl="0" algn="l">
              <a:spcBef>
                <a:spcPts val="0"/>
              </a:spcBef>
              <a:spcAft>
                <a:spcPts val="0"/>
              </a:spcAft>
              <a:buSzPts val="1400"/>
              <a:buChar char="○"/>
            </a:pPr>
            <a:r>
              <a:rPr lang="pt-BR"/>
              <a:t>Improves the rules to try to have better answers.</a:t>
            </a:r>
            <a:endParaRPr/>
          </a:p>
        </p:txBody>
      </p:sp>
      <p:grpSp>
        <p:nvGrpSpPr>
          <p:cNvPr id="156" name="Google Shape;156;p19"/>
          <p:cNvGrpSpPr/>
          <p:nvPr/>
        </p:nvGrpSpPr>
        <p:grpSpPr>
          <a:xfrm>
            <a:off x="5445525" y="1250312"/>
            <a:ext cx="3221100" cy="3220500"/>
            <a:chOff x="2961500" y="961400"/>
            <a:chExt cx="3221100" cy="3220500"/>
          </a:xfrm>
        </p:grpSpPr>
        <p:sp>
          <p:nvSpPr>
            <p:cNvPr id="157" name="Google Shape;157;p19"/>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59" name="Google Shape;159;p19"/>
          <p:cNvGrpSpPr/>
          <p:nvPr/>
        </p:nvGrpSpPr>
        <p:grpSpPr>
          <a:xfrm>
            <a:off x="5885711" y="2130405"/>
            <a:ext cx="2340600" cy="2340600"/>
            <a:chOff x="3401686" y="1841492"/>
            <a:chExt cx="2340600" cy="2340600"/>
          </a:xfrm>
        </p:grpSpPr>
        <p:sp>
          <p:nvSpPr>
            <p:cNvPr id="160" name="Google Shape;160;p19"/>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grpSp>
        <p:nvGrpSpPr>
          <p:cNvPr id="167" name="Google Shape;167;p20"/>
          <p:cNvGrpSpPr/>
          <p:nvPr/>
        </p:nvGrpSpPr>
        <p:grpSpPr>
          <a:xfrm>
            <a:off x="5445525" y="1250312"/>
            <a:ext cx="3221100" cy="3220500"/>
            <a:chOff x="2961500" y="961400"/>
            <a:chExt cx="3221100" cy="3220500"/>
          </a:xfrm>
        </p:grpSpPr>
        <p:sp>
          <p:nvSpPr>
            <p:cNvPr id="168" name="Google Shape;168;p20"/>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70" name="Google Shape;170;p20"/>
          <p:cNvGrpSpPr/>
          <p:nvPr/>
        </p:nvGrpSpPr>
        <p:grpSpPr>
          <a:xfrm>
            <a:off x="5885711" y="2130405"/>
            <a:ext cx="2340600" cy="2340600"/>
            <a:chOff x="3401686" y="1841492"/>
            <a:chExt cx="2340600" cy="2340600"/>
          </a:xfrm>
        </p:grpSpPr>
        <p:sp>
          <p:nvSpPr>
            <p:cNvPr id="171" name="Google Shape;171;p20"/>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cxnSp>
        <p:nvCxnSpPr>
          <p:cNvPr id="173" name="Google Shape;173;p20"/>
          <p:cNvCxnSpPr/>
          <p:nvPr/>
        </p:nvCxnSpPr>
        <p:spPr>
          <a:xfrm>
            <a:off x="814343" y="1630474"/>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74" name="Google Shape;174;p20"/>
          <p:cNvCxnSpPr/>
          <p:nvPr/>
        </p:nvCxnSpPr>
        <p:spPr>
          <a:xfrm>
            <a:off x="814343" y="2373513"/>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75" name="Google Shape;175;p20"/>
          <p:cNvCxnSpPr/>
          <p:nvPr/>
        </p:nvCxnSpPr>
        <p:spPr>
          <a:xfrm>
            <a:off x="3508680" y="2035026"/>
            <a:ext cx="727500" cy="0"/>
          </a:xfrm>
          <a:prstGeom prst="straightConnector1">
            <a:avLst/>
          </a:prstGeom>
          <a:noFill/>
          <a:ln cap="flat" cmpd="sng" w="19050">
            <a:solidFill>
              <a:schemeClr val="dk2"/>
            </a:solidFill>
            <a:prstDash val="solid"/>
            <a:round/>
            <a:headEnd len="med" w="med" type="none"/>
            <a:tailEnd len="med" w="med" type="stealth"/>
          </a:ln>
        </p:spPr>
      </p:cxnSp>
      <p:sp>
        <p:nvSpPr>
          <p:cNvPr id="176" name="Google Shape;176;p20"/>
          <p:cNvSpPr txBox="1"/>
          <p:nvPr/>
        </p:nvSpPr>
        <p:spPr>
          <a:xfrm>
            <a:off x="683175" y="1250289"/>
            <a:ext cx="727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a:t>
            </a:r>
            <a:endParaRPr/>
          </a:p>
        </p:txBody>
      </p:sp>
      <p:sp>
        <p:nvSpPr>
          <p:cNvPr id="177" name="Google Shape;177;p20"/>
          <p:cNvSpPr txBox="1"/>
          <p:nvPr/>
        </p:nvSpPr>
        <p:spPr>
          <a:xfrm>
            <a:off x="683175" y="1993325"/>
            <a:ext cx="868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Answers</a:t>
            </a:r>
            <a:endParaRPr/>
          </a:p>
        </p:txBody>
      </p:sp>
      <p:sp>
        <p:nvSpPr>
          <p:cNvPr id="178" name="Google Shape;178;p20"/>
          <p:cNvSpPr txBox="1"/>
          <p:nvPr/>
        </p:nvSpPr>
        <p:spPr>
          <a:xfrm>
            <a:off x="3651575" y="1630474"/>
            <a:ext cx="10137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Rules</a:t>
            </a:r>
            <a:endParaRPr/>
          </a:p>
        </p:txBody>
      </p:sp>
      <p:sp>
        <p:nvSpPr>
          <p:cNvPr id="179" name="Google Shape;179;p20"/>
          <p:cNvSpPr/>
          <p:nvPr/>
        </p:nvSpPr>
        <p:spPr>
          <a:xfrm>
            <a:off x="1551825" y="1342975"/>
            <a:ext cx="1955100" cy="1397700"/>
          </a:xfrm>
          <a:prstGeom prst="roundRect">
            <a:avLst>
              <a:gd fmla="val 1466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 name="Google Shape;180;p20"/>
          <p:cNvCxnSpPr/>
          <p:nvPr/>
        </p:nvCxnSpPr>
        <p:spPr>
          <a:xfrm>
            <a:off x="1185218" y="3729199"/>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81" name="Google Shape;181;p20"/>
          <p:cNvCxnSpPr/>
          <p:nvPr/>
        </p:nvCxnSpPr>
        <p:spPr>
          <a:xfrm>
            <a:off x="1185218" y="4208713"/>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82" name="Google Shape;182;p20"/>
          <p:cNvCxnSpPr/>
          <p:nvPr/>
        </p:nvCxnSpPr>
        <p:spPr>
          <a:xfrm>
            <a:off x="3506930" y="4043251"/>
            <a:ext cx="727500" cy="0"/>
          </a:xfrm>
          <a:prstGeom prst="straightConnector1">
            <a:avLst/>
          </a:prstGeom>
          <a:noFill/>
          <a:ln cap="flat" cmpd="sng" w="19050">
            <a:solidFill>
              <a:schemeClr val="dk2"/>
            </a:solidFill>
            <a:prstDash val="solid"/>
            <a:round/>
            <a:headEnd len="med" w="med" type="none"/>
            <a:tailEnd len="med" w="med" type="stealth"/>
          </a:ln>
        </p:spPr>
      </p:cxnSp>
      <p:sp>
        <p:nvSpPr>
          <p:cNvPr id="183" name="Google Shape;183;p20"/>
          <p:cNvSpPr txBox="1"/>
          <p:nvPr/>
        </p:nvSpPr>
        <p:spPr>
          <a:xfrm>
            <a:off x="1054050" y="3349014"/>
            <a:ext cx="727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a:t>
            </a:r>
            <a:endParaRPr/>
          </a:p>
        </p:txBody>
      </p:sp>
      <p:sp>
        <p:nvSpPr>
          <p:cNvPr id="184" name="Google Shape;184;p20"/>
          <p:cNvSpPr txBox="1"/>
          <p:nvPr/>
        </p:nvSpPr>
        <p:spPr>
          <a:xfrm>
            <a:off x="1054050" y="3853202"/>
            <a:ext cx="8346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Rules</a:t>
            </a:r>
            <a:endParaRPr/>
          </a:p>
        </p:txBody>
      </p:sp>
      <p:sp>
        <p:nvSpPr>
          <p:cNvPr id="185" name="Google Shape;185;p20"/>
          <p:cNvSpPr txBox="1"/>
          <p:nvPr/>
        </p:nvSpPr>
        <p:spPr>
          <a:xfrm>
            <a:off x="3649825" y="3638699"/>
            <a:ext cx="10137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Answer</a:t>
            </a:r>
            <a:endParaRPr/>
          </a:p>
        </p:txBody>
      </p:sp>
      <p:sp>
        <p:nvSpPr>
          <p:cNvPr id="186" name="Google Shape;186;p20"/>
          <p:cNvSpPr/>
          <p:nvPr/>
        </p:nvSpPr>
        <p:spPr>
          <a:xfrm>
            <a:off x="1922700" y="3441700"/>
            <a:ext cx="1586100" cy="1030500"/>
          </a:xfrm>
          <a:prstGeom prst="roundRect">
            <a:avLst>
              <a:gd fmla="val 1466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0"/>
          <p:cNvCxnSpPr>
            <a:endCxn id="186" idx="0"/>
          </p:cNvCxnSpPr>
          <p:nvPr/>
        </p:nvCxnSpPr>
        <p:spPr>
          <a:xfrm>
            <a:off x="2527650" y="2094100"/>
            <a:ext cx="188100" cy="1347600"/>
          </a:xfrm>
          <a:prstGeom prst="straightConnector1">
            <a:avLst/>
          </a:prstGeom>
          <a:noFill/>
          <a:ln cap="flat" cmpd="sng" w="19050">
            <a:solidFill>
              <a:schemeClr val="dk2"/>
            </a:solidFill>
            <a:prstDash val="solid"/>
            <a:round/>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93" name="Google Shape;193;p21"/>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The data influences the generated rules.</a:t>
            </a:r>
            <a:endParaRPr/>
          </a:p>
          <a:p>
            <a:pPr indent="-342900" lvl="0" marL="457200" rtl="0" algn="l">
              <a:spcBef>
                <a:spcPts val="0"/>
              </a:spcBef>
              <a:spcAft>
                <a:spcPts val="0"/>
              </a:spcAft>
              <a:buSzPts val="1800"/>
              <a:buChar char="●"/>
            </a:pPr>
            <a:r>
              <a:rPr lang="pt-BR"/>
              <a:t>Bad data can create bad rules.</a:t>
            </a:r>
            <a:endParaRPr/>
          </a:p>
          <a:p>
            <a:pPr indent="-342900" lvl="0" marL="457200" rtl="0" algn="l">
              <a:spcBef>
                <a:spcPts val="0"/>
              </a:spcBef>
              <a:spcAft>
                <a:spcPts val="0"/>
              </a:spcAft>
              <a:buSzPts val="1800"/>
              <a:buChar char="●"/>
            </a:pPr>
            <a:r>
              <a:rPr lang="pt-BR"/>
              <a:t>Data formats changes the rules.</a:t>
            </a:r>
            <a:endParaRPr/>
          </a:p>
          <a:p>
            <a:pPr indent="-342900" lvl="0" marL="457200" rtl="0" algn="l">
              <a:spcBef>
                <a:spcPts val="0"/>
              </a:spcBef>
              <a:spcAft>
                <a:spcPts val="0"/>
              </a:spcAft>
              <a:buSzPts val="1800"/>
              <a:buChar char="●"/>
            </a:pPr>
            <a:r>
              <a:rPr lang="pt-BR"/>
              <a:t>Some data formats make it easier for the machine to learn.</a:t>
            </a:r>
            <a:endParaRPr/>
          </a:p>
          <a:p>
            <a:pPr indent="0" lvl="0" marL="0" rtl="0" algn="l">
              <a:spcBef>
                <a:spcPts val="1600"/>
              </a:spcBef>
              <a:spcAft>
                <a:spcPts val="1600"/>
              </a:spcAft>
              <a:buNone/>
            </a:pPr>
            <a:r>
              <a:t/>
            </a:r>
            <a:endParaRPr/>
          </a:p>
        </p:txBody>
      </p:sp>
      <p:grpSp>
        <p:nvGrpSpPr>
          <p:cNvPr id="194" name="Google Shape;194;p21"/>
          <p:cNvGrpSpPr/>
          <p:nvPr/>
        </p:nvGrpSpPr>
        <p:grpSpPr>
          <a:xfrm>
            <a:off x="5445525" y="1250312"/>
            <a:ext cx="3221100" cy="3220500"/>
            <a:chOff x="2961500" y="961400"/>
            <a:chExt cx="3221100" cy="3220500"/>
          </a:xfrm>
        </p:grpSpPr>
        <p:sp>
          <p:nvSpPr>
            <p:cNvPr id="195" name="Google Shape;195;p21"/>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97" name="Google Shape;197;p21"/>
          <p:cNvGrpSpPr/>
          <p:nvPr/>
        </p:nvGrpSpPr>
        <p:grpSpPr>
          <a:xfrm>
            <a:off x="5885711" y="2130405"/>
            <a:ext cx="2340600" cy="2340600"/>
            <a:chOff x="3401686" y="1841492"/>
            <a:chExt cx="2340600" cy="2340600"/>
          </a:xfrm>
        </p:grpSpPr>
        <p:sp>
          <p:nvSpPr>
            <p:cNvPr id="198" name="Google Shape;198;p21"/>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